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0693400" cy="7556500"/>
  <p:notesSz cx="6858000" cy="9144000"/>
  <p:embeddedFontLst>
    <p:embeddedFont>
      <p:font typeface="Playfair Display Bold" panose="020B0604020202020204" charset="0"/>
      <p:regular r:id="rId13"/>
    </p:embeddedFont>
    <p:embeddedFont>
      <p:font typeface="Tahoma" panose="020B0604030504040204" pitchFamily="34" charset="0"/>
      <p:regular r:id="rId14"/>
      <p:bold r:id="rId15"/>
    </p:embeddedFont>
    <p:embeddedFont>
      <p:font typeface="Tahoma Bold" panose="020B0604020202020204" charset="0"/>
      <p:regular r:id="rId16"/>
    </p:embeddedFont>
    <p:embeddedFont>
      <p:font typeface="Calibri" panose="020F050202020403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98" d="100"/>
          <a:sy n="98" d="100"/>
        </p:scale>
        <p:origin x="89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5.fntdata"/><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 Id="rId27"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9/23/2025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slide" Target="slide5.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5.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8.svg"/><Relationship Id="rId7"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7.png"/><Relationship Id="rId18" Type="http://schemas.openxmlformats.org/officeDocument/2006/relationships/image" Target="../media/image20.png"/><Relationship Id="rId3" Type="http://schemas.openxmlformats.org/officeDocument/2006/relationships/image" Target="../media/image8.svg"/><Relationship Id="rId21" Type="http://schemas.openxmlformats.org/officeDocument/2006/relationships/image" Target="../media/image34.svg"/><Relationship Id="rId7" Type="http://schemas.openxmlformats.org/officeDocument/2006/relationships/image" Target="../media/image21.svg"/><Relationship Id="rId12" Type="http://schemas.openxmlformats.org/officeDocument/2006/relationships/image" Target="../media/image25.svg"/><Relationship Id="rId17" Type="http://schemas.openxmlformats.org/officeDocument/2006/relationships/image" Target="../media/image19.png"/><Relationship Id="rId2" Type="http://schemas.openxmlformats.org/officeDocument/2006/relationships/image" Target="../media/image6.png"/><Relationship Id="rId16" Type="http://schemas.openxmlformats.org/officeDocument/2006/relationships/image" Target="../media/image29.sv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6.png"/><Relationship Id="rId5" Type="http://schemas.openxmlformats.org/officeDocument/2006/relationships/image" Target="../media/image5.png"/><Relationship Id="rId15" Type="http://schemas.openxmlformats.org/officeDocument/2006/relationships/image" Target="../media/image18.png"/><Relationship Id="rId10" Type="http://schemas.openxmlformats.org/officeDocument/2006/relationships/image" Target="../media/image23.svg"/><Relationship Id="rId19"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15.png"/><Relationship Id="rId14" Type="http://schemas.openxmlformats.org/officeDocument/2006/relationships/image" Target="../media/image27.sv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7.png"/><Relationship Id="rId3" Type="http://schemas.openxmlformats.org/officeDocument/2006/relationships/image" Target="../media/image8.svg"/><Relationship Id="rId7" Type="http://schemas.openxmlformats.org/officeDocument/2006/relationships/image" Target="../media/image36.svg"/><Relationship Id="rId12"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slide" Target="slide11.xml"/><Relationship Id="rId5" Type="http://schemas.openxmlformats.org/officeDocument/2006/relationships/image" Target="../media/image5.png"/><Relationship Id="rId15" Type="http://schemas.openxmlformats.org/officeDocument/2006/relationships/image" Target="../media/image29.png"/><Relationship Id="rId10" Type="http://schemas.openxmlformats.org/officeDocument/2006/relationships/image" Target="../media/image39.svg"/><Relationship Id="rId4" Type="http://schemas.openxmlformats.org/officeDocument/2006/relationships/image" Target="../media/image7.png"/><Relationship Id="rId9" Type="http://schemas.openxmlformats.org/officeDocument/2006/relationships/image" Target="../media/image25.png"/><Relationship Id="rId14"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hyperlink" Target="https://oncopl.fr/tools/demande-dacces-dcc/" TargetMode="External"/><Relationship Id="rId13" Type="http://schemas.openxmlformats.org/officeDocument/2006/relationships/image" Target="../media/image33.png"/><Relationship Id="rId3" Type="http://schemas.openxmlformats.org/officeDocument/2006/relationships/image" Target="../media/image8.svg"/><Relationship Id="rId7" Type="http://schemas.openxmlformats.org/officeDocument/2006/relationships/image" Target="../media/image45.svg"/><Relationship Id="rId12" Type="http://schemas.openxmlformats.org/officeDocument/2006/relationships/hyperlink" Target="https://oncopl.fr/tools/utilisation-du-dcc/" TargetMode="Externa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2.png"/><Relationship Id="rId5" Type="http://schemas.openxmlformats.org/officeDocument/2006/relationships/image" Target="../media/image5.png"/><Relationship Id="rId10" Type="http://schemas.openxmlformats.org/officeDocument/2006/relationships/hyperlink" Target="https://portail.mediware.fr/OncoPLP/HTML_AIDE/DOCUMENTATION/current/Documentation.html#V21" TargetMode="External"/><Relationship Id="rId4" Type="http://schemas.openxmlformats.org/officeDocument/2006/relationships/image" Target="../media/image7.png"/><Relationship Id="rId9" Type="http://schemas.openxmlformats.org/officeDocument/2006/relationships/image" Target="../media/image31.png"/><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8.svg"/><Relationship Id="rId7" Type="http://schemas.openxmlformats.org/officeDocument/2006/relationships/image" Target="../media/image34.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hyperlink" Target="https://oncopl.fr/2023/06/22/retour-sur-le-webinaire-cyber-securite-et-regles-dauthentification-au-dcc/" TargetMode="External"/><Relationship Id="rId11" Type="http://schemas.openxmlformats.org/officeDocument/2006/relationships/image" Target="../media/image53.svg"/><Relationship Id="rId5" Type="http://schemas.openxmlformats.org/officeDocument/2006/relationships/image" Target="../media/image5.png"/><Relationship Id="rId10" Type="http://schemas.openxmlformats.org/officeDocument/2006/relationships/image" Target="../media/image36.png"/><Relationship Id="rId4" Type="http://schemas.openxmlformats.org/officeDocument/2006/relationships/image" Target="../media/image7.png"/><Relationship Id="rId9" Type="http://schemas.openxmlformats.org/officeDocument/2006/relationships/image" Target="../media/image51.sv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1.png"/><Relationship Id="rId3" Type="http://schemas.openxmlformats.org/officeDocument/2006/relationships/image" Target="../media/image8.svg"/><Relationship Id="rId7" Type="http://schemas.openxmlformats.org/officeDocument/2006/relationships/image" Target="../media/image37.png"/><Relationship Id="rId12" Type="http://schemas.openxmlformats.org/officeDocument/2006/relationships/image" Target="../media/image59.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40.png"/><Relationship Id="rId5" Type="http://schemas.openxmlformats.org/officeDocument/2006/relationships/image" Target="../media/image5.png"/><Relationship Id="rId10" Type="http://schemas.openxmlformats.org/officeDocument/2006/relationships/image" Target="../media/image39.png"/><Relationship Id="rId4" Type="http://schemas.openxmlformats.org/officeDocument/2006/relationships/image" Target="../media/image7.png"/><Relationship Id="rId9" Type="http://schemas.openxmlformats.org/officeDocument/2006/relationships/image" Target="../media/image56.svg"/><Relationship Id="rId14" Type="http://schemas.openxmlformats.org/officeDocument/2006/relationships/image" Target="../media/image61.sv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8.svg"/><Relationship Id="rId7" Type="http://schemas.openxmlformats.org/officeDocument/2006/relationships/image" Target="../media/image63.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5.png"/><Relationship Id="rId10" Type="http://schemas.openxmlformats.org/officeDocument/2006/relationships/image" Target="../media/image44.png"/><Relationship Id="rId4" Type="http://schemas.openxmlformats.org/officeDocument/2006/relationships/image" Target="../media/image7.pn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14" name="Groupe 13"/>
          <p:cNvGrpSpPr/>
          <p:nvPr/>
        </p:nvGrpSpPr>
        <p:grpSpPr>
          <a:xfrm>
            <a:off x="-139700" y="4845050"/>
            <a:ext cx="10972800" cy="2895600"/>
            <a:chOff x="-139700" y="4845050"/>
            <a:chExt cx="10972800" cy="2895600"/>
          </a:xfrm>
        </p:grpSpPr>
        <p:sp>
          <p:nvSpPr>
            <p:cNvPr id="3" name="Freeform 3"/>
            <p:cNvSpPr/>
            <p:nvPr/>
          </p:nvSpPr>
          <p:spPr>
            <a:xfrm>
              <a:off x="5727700" y="5299654"/>
              <a:ext cx="4965700" cy="1800557"/>
            </a:xfrm>
            <a:custGeom>
              <a:avLst/>
              <a:gdLst/>
              <a:ahLst/>
              <a:cxnLst/>
              <a:rect l="l" t="t" r="r" b="b"/>
              <a:pathLst>
                <a:path w="6353449" h="2096131">
                  <a:moveTo>
                    <a:pt x="0" y="0"/>
                  </a:moveTo>
                  <a:lnTo>
                    <a:pt x="6353449" y="0"/>
                  </a:lnTo>
                  <a:lnTo>
                    <a:pt x="6353449" y="2096131"/>
                  </a:lnTo>
                  <a:lnTo>
                    <a:pt x="0" y="2096131"/>
                  </a:lnTo>
                  <a:lnTo>
                    <a:pt x="0" y="0"/>
                  </a:lnTo>
                  <a:close/>
                </a:path>
              </a:pathLst>
            </a:custGeom>
            <a:blipFill>
              <a:blip r:embed="rId2"/>
              <a:stretch>
                <a:fillRect l="-285" t="-41645" r="-12100" b="-8406"/>
              </a:stretch>
            </a:blipFill>
          </p:spPr>
        </p:sp>
        <p:grpSp>
          <p:nvGrpSpPr>
            <p:cNvPr id="4" name="Group 4"/>
            <p:cNvGrpSpPr/>
            <p:nvPr/>
          </p:nvGrpSpPr>
          <p:grpSpPr>
            <a:xfrm>
              <a:off x="4889500" y="5302250"/>
              <a:ext cx="3200400" cy="2254250"/>
              <a:chOff x="0" y="0"/>
              <a:chExt cx="4211029" cy="3299418"/>
            </a:xfrm>
          </p:grpSpPr>
          <p:sp>
            <p:nvSpPr>
              <p:cNvPr id="5" name="Freeform 5"/>
              <p:cNvSpPr/>
              <p:nvPr/>
            </p:nvSpPr>
            <p:spPr>
              <a:xfrm>
                <a:off x="0" y="0"/>
                <a:ext cx="4211019" cy="3299431"/>
              </a:xfrm>
              <a:custGeom>
                <a:avLst/>
                <a:gdLst/>
                <a:ahLst/>
                <a:cxnLst/>
                <a:rect l="l" t="t" r="r" b="b"/>
                <a:pathLst>
                  <a:path w="4211019" h="3299431">
                    <a:moveTo>
                      <a:pt x="0" y="0"/>
                    </a:moveTo>
                    <a:lnTo>
                      <a:pt x="0" y="3299431"/>
                    </a:lnTo>
                    <a:lnTo>
                      <a:pt x="3094171" y="3299431"/>
                    </a:lnTo>
                    <a:lnTo>
                      <a:pt x="4211019" y="2412769"/>
                    </a:lnTo>
                    <a:lnTo>
                      <a:pt x="1171852" y="0"/>
                    </a:lnTo>
                    <a:close/>
                  </a:path>
                </a:pathLst>
              </a:custGeom>
              <a:blipFill>
                <a:blip r:embed="rId3"/>
                <a:stretch>
                  <a:fillRect l="-28" t="-12999" b="-12499"/>
                </a:stretch>
              </a:blipFill>
            </p:spPr>
          </p:sp>
        </p:grpSp>
        <p:sp>
          <p:nvSpPr>
            <p:cNvPr id="6" name="Freeform 6"/>
            <p:cNvSpPr/>
            <p:nvPr/>
          </p:nvSpPr>
          <p:spPr>
            <a:xfrm>
              <a:off x="8242300" y="5296352"/>
              <a:ext cx="2451100" cy="1682298"/>
            </a:xfrm>
            <a:custGeom>
              <a:avLst/>
              <a:gdLst/>
              <a:ahLst/>
              <a:cxnLst/>
              <a:rect l="l" t="t" r="r" b="b"/>
              <a:pathLst>
                <a:path w="2939673" h="2113165">
                  <a:moveTo>
                    <a:pt x="0" y="0"/>
                  </a:moveTo>
                  <a:lnTo>
                    <a:pt x="2939673" y="0"/>
                  </a:lnTo>
                  <a:lnTo>
                    <a:pt x="2939673" y="2113165"/>
                  </a:lnTo>
                  <a:lnTo>
                    <a:pt x="0" y="2113165"/>
                  </a:lnTo>
                  <a:lnTo>
                    <a:pt x="0" y="0"/>
                  </a:lnTo>
                  <a:close/>
                </a:path>
              </a:pathLst>
            </a:custGeom>
            <a:blipFill>
              <a:blip r:embed="rId4"/>
              <a:stretch>
                <a:fillRect t="-14305" b="-2782"/>
              </a:stretch>
            </a:blipFill>
          </p:spPr>
        </p:sp>
        <p:sp>
          <p:nvSpPr>
            <p:cNvPr id="7" name="Freeform 7"/>
            <p:cNvSpPr/>
            <p:nvPr/>
          </p:nvSpPr>
          <p:spPr>
            <a:xfrm>
              <a:off x="-63499" y="4845050"/>
              <a:ext cx="5029200" cy="2743200"/>
            </a:xfrm>
            <a:custGeom>
              <a:avLst/>
              <a:gdLst/>
              <a:ahLst/>
              <a:cxnLst/>
              <a:rect l="l" t="t" r="r" b="b"/>
              <a:pathLst>
                <a:path w="7668546" h="4069041">
                  <a:moveTo>
                    <a:pt x="0" y="0"/>
                  </a:moveTo>
                  <a:lnTo>
                    <a:pt x="7668546" y="0"/>
                  </a:lnTo>
                  <a:lnTo>
                    <a:pt x="7668546" y="4069041"/>
                  </a:lnTo>
                  <a:lnTo>
                    <a:pt x="0" y="406904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8" name="Group 8"/>
            <p:cNvGrpSpPr>
              <a:grpSpLocks noChangeAspect="1"/>
            </p:cNvGrpSpPr>
            <p:nvPr/>
          </p:nvGrpSpPr>
          <p:grpSpPr>
            <a:xfrm>
              <a:off x="-139700" y="6814678"/>
              <a:ext cx="10972800" cy="925972"/>
              <a:chOff x="0" y="0"/>
              <a:chExt cx="5454993" cy="391757"/>
            </a:xfrm>
          </p:grpSpPr>
          <p:sp>
            <p:nvSpPr>
              <p:cNvPr id="9" name="Freeform 9"/>
              <p:cNvSpPr/>
              <p:nvPr/>
            </p:nvSpPr>
            <p:spPr>
              <a:xfrm>
                <a:off x="63500" y="63500"/>
                <a:ext cx="4586351" cy="263398"/>
              </a:xfrm>
              <a:custGeom>
                <a:avLst/>
                <a:gdLst/>
                <a:ahLst/>
                <a:cxnLst/>
                <a:rect l="l" t="t" r="r" b="b"/>
                <a:pathLst>
                  <a:path w="4586351" h="263398">
                    <a:moveTo>
                      <a:pt x="0" y="263398"/>
                    </a:moveTo>
                    <a:lnTo>
                      <a:pt x="4586351" y="263398"/>
                    </a:lnTo>
                    <a:lnTo>
                      <a:pt x="4586351" y="0"/>
                    </a:lnTo>
                    <a:lnTo>
                      <a:pt x="0" y="0"/>
                    </a:lnTo>
                    <a:close/>
                  </a:path>
                </a:pathLst>
              </a:custGeom>
              <a:solidFill>
                <a:srgbClr val="0067A4"/>
              </a:solidFill>
            </p:spPr>
          </p:sp>
          <p:sp>
            <p:nvSpPr>
              <p:cNvPr id="10" name="Freeform 10"/>
              <p:cNvSpPr/>
              <p:nvPr/>
            </p:nvSpPr>
            <p:spPr>
              <a:xfrm>
                <a:off x="3939540" y="63500"/>
                <a:ext cx="1451991" cy="264795"/>
              </a:xfrm>
              <a:custGeom>
                <a:avLst/>
                <a:gdLst/>
                <a:ahLst/>
                <a:cxnLst/>
                <a:rect l="l" t="t" r="r" b="b"/>
                <a:pathLst>
                  <a:path w="1451991" h="264795">
                    <a:moveTo>
                      <a:pt x="240792" y="263398"/>
                    </a:moveTo>
                    <a:lnTo>
                      <a:pt x="1451991" y="264795"/>
                    </a:lnTo>
                    <a:lnTo>
                      <a:pt x="1451991" y="1397"/>
                    </a:lnTo>
                    <a:lnTo>
                      <a:pt x="0" y="0"/>
                    </a:lnTo>
                    <a:close/>
                  </a:path>
                </a:pathLst>
              </a:custGeom>
              <a:solidFill>
                <a:srgbClr val="88BEC4"/>
              </a:solidFill>
            </p:spPr>
          </p:sp>
        </p:grpSp>
        <p:sp>
          <p:nvSpPr>
            <p:cNvPr id="11" name="TextBox 11"/>
            <p:cNvSpPr txBox="1"/>
            <p:nvPr/>
          </p:nvSpPr>
          <p:spPr>
            <a:xfrm>
              <a:off x="165456" y="7131050"/>
              <a:ext cx="7543444" cy="230832"/>
            </a:xfrm>
            <a:prstGeom prst="rect">
              <a:avLst/>
            </a:prstGeom>
          </p:spPr>
          <p:txBody>
            <a:bodyPr wrap="square" lIns="0" tIns="0" rIns="0" bIns="0" rtlCol="0" anchor="t">
              <a:spAutoFit/>
            </a:bodyPr>
            <a:lstStyle/>
            <a:p>
              <a:pPr algn="ctr">
                <a:lnSpc>
                  <a:spcPts val="1820"/>
                </a:lnSpc>
              </a:pPr>
              <a:r>
                <a:rPr lang="en-US" sz="1200" b="1" dirty="0">
                  <a:solidFill>
                    <a:srgbClr val="FFFFFF"/>
                  </a:solidFill>
                  <a:latin typeface="Tahoma Bold"/>
                  <a:ea typeface="Tahoma Bold"/>
                  <a:cs typeface="Tahoma Bold"/>
                  <a:sym typeface="Tahoma Bold"/>
                </a:rPr>
                <a:t>ORGANISÉ PAR LE DISPOSITIF SPÉCIFIQUE RÉGIONAL DU CANCER PAYS DE LA LOIRE - ONCOPL </a:t>
              </a:r>
            </a:p>
          </p:txBody>
        </p:sp>
      </p:grpSp>
      <p:sp>
        <p:nvSpPr>
          <p:cNvPr id="12" name="TextBox 12"/>
          <p:cNvSpPr txBox="1"/>
          <p:nvPr/>
        </p:nvSpPr>
        <p:spPr>
          <a:xfrm>
            <a:off x="312768" y="1299648"/>
            <a:ext cx="10198821" cy="1366568"/>
          </a:xfrm>
          <a:prstGeom prst="rect">
            <a:avLst/>
          </a:prstGeom>
        </p:spPr>
        <p:txBody>
          <a:bodyPr lIns="0" tIns="0" rIns="0" bIns="0" rtlCol="0" anchor="t">
            <a:spAutoFit/>
          </a:bodyPr>
          <a:lstStyle/>
          <a:p>
            <a:pPr algn="ctr">
              <a:lnSpc>
                <a:spcPts val="3288"/>
              </a:lnSpc>
            </a:pPr>
            <a:r>
              <a:rPr lang="en-US" sz="3044" b="1">
                <a:solidFill>
                  <a:srgbClr val="0067A4"/>
                </a:solidFill>
                <a:latin typeface="Playfair Display Bold"/>
                <a:ea typeface="Playfair Display Bold"/>
                <a:cs typeface="Playfair Display Bold"/>
                <a:sym typeface="Playfair Display Bold"/>
              </a:rPr>
              <a:t>Le rôle du DSRC dans le déploiement de la double authentification au DCC : </a:t>
            </a:r>
          </a:p>
          <a:p>
            <a:pPr algn="ctr">
              <a:lnSpc>
                <a:spcPts val="1522"/>
              </a:lnSpc>
            </a:pPr>
            <a:endParaRPr lang="en-US" sz="3044" b="1">
              <a:solidFill>
                <a:srgbClr val="0067A4"/>
              </a:solidFill>
              <a:latin typeface="Playfair Display Bold"/>
              <a:ea typeface="Playfair Display Bold"/>
              <a:cs typeface="Playfair Display Bold"/>
              <a:sym typeface="Playfair Display Bold"/>
            </a:endParaRPr>
          </a:p>
          <a:p>
            <a:pPr algn="ctr">
              <a:lnSpc>
                <a:spcPts val="2748"/>
              </a:lnSpc>
            </a:pPr>
            <a:r>
              <a:rPr lang="en-US" sz="2544">
                <a:solidFill>
                  <a:srgbClr val="0067A4"/>
                </a:solidFill>
                <a:latin typeface="Tahoma"/>
                <a:ea typeface="Tahoma"/>
                <a:cs typeface="Tahoma"/>
                <a:sym typeface="Tahoma"/>
              </a:rPr>
              <a:t>une stratégie de communication sur mesure au service des utilisateurs</a:t>
            </a:r>
          </a:p>
        </p:txBody>
      </p:sp>
      <p:sp>
        <p:nvSpPr>
          <p:cNvPr id="13" name="TextBox 13"/>
          <p:cNvSpPr txBox="1"/>
          <p:nvPr/>
        </p:nvSpPr>
        <p:spPr>
          <a:xfrm>
            <a:off x="794147" y="3382050"/>
            <a:ext cx="9236063" cy="723900"/>
          </a:xfrm>
          <a:prstGeom prst="rect">
            <a:avLst/>
          </a:prstGeom>
        </p:spPr>
        <p:txBody>
          <a:bodyPr lIns="0" tIns="0" rIns="0" bIns="0" rtlCol="0" anchor="t">
            <a:spAutoFit/>
          </a:bodyPr>
          <a:lstStyle/>
          <a:p>
            <a:pPr algn="ctr">
              <a:lnSpc>
                <a:spcPts val="2885"/>
              </a:lnSpc>
            </a:pPr>
            <a:r>
              <a:rPr lang="en-US" sz="2404">
                <a:solidFill>
                  <a:srgbClr val="7BC192"/>
                </a:solidFill>
                <a:latin typeface="Tahoma"/>
                <a:ea typeface="Tahoma"/>
                <a:cs typeface="Tahoma"/>
                <a:sym typeface="Tahoma"/>
              </a:rPr>
              <a:t>Mathilde Campone ⁻ ONCOPL</a:t>
            </a:r>
          </a:p>
          <a:p>
            <a:pPr algn="ctr">
              <a:lnSpc>
                <a:spcPts val="2885"/>
              </a:lnSpc>
            </a:pPr>
            <a:r>
              <a:rPr lang="en-US" sz="2404">
                <a:solidFill>
                  <a:srgbClr val="7BC192"/>
                </a:solidFill>
                <a:latin typeface="Tahoma"/>
                <a:ea typeface="Tahoma"/>
                <a:cs typeface="Tahoma"/>
                <a:sym typeface="Tahoma"/>
              </a:rPr>
              <a:t>Mélody Aigle Lemonnier ⁻ ONCOPL</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sp>
        <p:nvSpPr>
          <p:cNvPr id="2" name="Freeform 2"/>
          <p:cNvSpPr/>
          <p:nvPr/>
        </p:nvSpPr>
        <p:spPr>
          <a:xfrm flipH="1">
            <a:off x="-13427" y="0"/>
            <a:ext cx="10706827" cy="7556500"/>
          </a:xfrm>
          <a:custGeom>
            <a:avLst/>
            <a:gdLst/>
            <a:ahLst/>
            <a:cxnLst/>
            <a:rect l="l" t="t" r="r" b="b"/>
            <a:pathLst>
              <a:path w="10873529" h="7560000">
                <a:moveTo>
                  <a:pt x="10873529" y="0"/>
                </a:moveTo>
                <a:lnTo>
                  <a:pt x="0" y="0"/>
                </a:lnTo>
                <a:lnTo>
                  <a:pt x="0" y="7560000"/>
                </a:lnTo>
                <a:lnTo>
                  <a:pt x="10873529" y="7560000"/>
                </a:lnTo>
                <a:lnTo>
                  <a:pt x="10873529" y="0"/>
                </a:lnTo>
                <a:close/>
              </a:path>
            </a:pathLst>
          </a:custGeom>
          <a:blipFill>
            <a:blip r:embed="rId2">
              <a:alphaModFix amt="26000"/>
            </a:blip>
            <a:stretch>
              <a:fillRect l="-9264" r="-18895"/>
            </a:stretch>
          </a:blipFill>
        </p:spPr>
      </p:sp>
      <p:grpSp>
        <p:nvGrpSpPr>
          <p:cNvPr id="3" name="Group 3"/>
          <p:cNvGrpSpPr/>
          <p:nvPr/>
        </p:nvGrpSpPr>
        <p:grpSpPr>
          <a:xfrm>
            <a:off x="-13426" y="0"/>
            <a:ext cx="3150326" cy="1555473"/>
            <a:chOff x="0" y="0"/>
            <a:chExt cx="4200435" cy="2073965"/>
          </a:xfrm>
        </p:grpSpPr>
        <p:sp>
          <p:nvSpPr>
            <p:cNvPr id="4" name="Freeform 4"/>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5"/>
              <a:stretch>
                <a:fillRect/>
              </a:stretch>
            </a:blipFill>
          </p:spPr>
        </p:sp>
      </p:grpSp>
      <p:sp>
        <p:nvSpPr>
          <p:cNvPr id="6" name="Freeform 6"/>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6"/>
            <a:stretch>
              <a:fillRect/>
            </a:stretch>
          </a:blipFill>
        </p:spPr>
      </p:sp>
      <p:sp>
        <p:nvSpPr>
          <p:cNvPr id="9" name="TextBox 9"/>
          <p:cNvSpPr txBox="1"/>
          <p:nvPr/>
        </p:nvSpPr>
        <p:spPr>
          <a:xfrm>
            <a:off x="277253" y="3395201"/>
            <a:ext cx="6452855" cy="769598"/>
          </a:xfrm>
          <a:prstGeom prst="rect">
            <a:avLst/>
          </a:prstGeom>
        </p:spPr>
        <p:txBody>
          <a:bodyPr lIns="0" tIns="0" rIns="0" bIns="0" rtlCol="0" anchor="ctr"/>
          <a:lstStyle/>
          <a:p>
            <a:pPr algn="ctr">
              <a:lnSpc>
                <a:spcPts val="4565"/>
              </a:lnSpc>
            </a:pPr>
            <a:r>
              <a:rPr lang="en-US" sz="3804" b="1" dirty="0">
                <a:solidFill>
                  <a:srgbClr val="0067A4"/>
                </a:solidFill>
                <a:latin typeface="Playfair Display Bold"/>
                <a:ea typeface="Playfair Display Bold"/>
                <a:cs typeface="Playfair Display Bold"/>
                <a:sym typeface="Playfair Display Bold"/>
              </a:rPr>
              <a:t>Merci pour </a:t>
            </a:r>
            <a:r>
              <a:rPr lang="en-US" sz="3804" b="1" dirty="0" err="1">
                <a:solidFill>
                  <a:srgbClr val="0067A4"/>
                </a:solidFill>
                <a:latin typeface="Playfair Display Bold"/>
                <a:ea typeface="Playfair Display Bold"/>
                <a:cs typeface="Playfair Display Bold"/>
                <a:sym typeface="Playfair Display Bold"/>
              </a:rPr>
              <a:t>votre</a:t>
            </a:r>
            <a:r>
              <a:rPr lang="en-US" sz="3804" b="1" dirty="0">
                <a:solidFill>
                  <a:srgbClr val="0067A4"/>
                </a:solidFill>
                <a:latin typeface="Playfair Display Bold"/>
                <a:ea typeface="Playfair Display Bold"/>
                <a:cs typeface="Playfair Display Bold"/>
                <a:sym typeface="Playfair Display Bold"/>
              </a:rPr>
              <a:t> attention !</a:t>
            </a:r>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13426" y="0"/>
            <a:ext cx="3150326" cy="1555473"/>
            <a:chOff x="0" y="0"/>
            <a:chExt cx="4200435" cy="2073965"/>
          </a:xfrm>
        </p:grpSpPr>
        <p:sp>
          <p:nvSpPr>
            <p:cNvPr id="3" name="Freeform 3"/>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sp>
        <p:nvSpPr>
          <p:cNvPr id="5" name="Freeform 5"/>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sp>
        <p:nvSpPr>
          <p:cNvPr id="7" name="Freeform 7"/>
          <p:cNvSpPr/>
          <p:nvPr/>
        </p:nvSpPr>
        <p:spPr>
          <a:xfrm>
            <a:off x="3278466" y="-46465"/>
            <a:ext cx="5570815" cy="7652930"/>
          </a:xfrm>
          <a:custGeom>
            <a:avLst/>
            <a:gdLst/>
            <a:ahLst/>
            <a:cxnLst/>
            <a:rect l="l" t="t" r="r" b="b"/>
            <a:pathLst>
              <a:path w="5570815" h="7652930">
                <a:moveTo>
                  <a:pt x="0" y="0"/>
                </a:moveTo>
                <a:lnTo>
                  <a:pt x="5570815" y="0"/>
                </a:lnTo>
                <a:lnTo>
                  <a:pt x="5570815" y="7652930"/>
                </a:lnTo>
                <a:lnTo>
                  <a:pt x="0" y="7652930"/>
                </a:lnTo>
                <a:lnTo>
                  <a:pt x="0" y="0"/>
                </a:lnTo>
                <a:close/>
              </a:path>
            </a:pathLst>
          </a:custGeom>
          <a:blipFill>
            <a:blip r:embed="rId6"/>
            <a:stretch>
              <a:fillRect/>
            </a:stretch>
          </a:blipFill>
        </p:spPr>
      </p:sp>
      <p:sp>
        <p:nvSpPr>
          <p:cNvPr id="8" name="Flèche courbée vers la gauche 7">
            <a:hlinkClick r:id="rId7" action="ppaction://hlinksldjump"/>
          </p:cNvPr>
          <p:cNvSpPr/>
          <p:nvPr/>
        </p:nvSpPr>
        <p:spPr>
          <a:xfrm>
            <a:off x="360050" y="6597650"/>
            <a:ext cx="533400" cy="685800"/>
          </a:xfrm>
          <a:prstGeom prst="curvedLeftArrow">
            <a:avLst/>
          </a:prstGeom>
          <a:solidFill>
            <a:schemeClr val="accent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3809066" y="289886"/>
            <a:ext cx="3073869" cy="730609"/>
            <a:chOff x="0" y="0"/>
            <a:chExt cx="4098492" cy="974145"/>
          </a:xfrm>
        </p:grpSpPr>
        <p:sp>
          <p:nvSpPr>
            <p:cNvPr id="3" name="Freeform 3"/>
            <p:cNvSpPr/>
            <p:nvPr/>
          </p:nvSpPr>
          <p:spPr>
            <a:xfrm>
              <a:off x="0" y="0"/>
              <a:ext cx="4098492" cy="974145"/>
            </a:xfrm>
            <a:custGeom>
              <a:avLst/>
              <a:gdLst/>
              <a:ahLst/>
              <a:cxnLst/>
              <a:rect l="l" t="t" r="r" b="b"/>
              <a:pathLst>
                <a:path w="4098492" h="974145">
                  <a:moveTo>
                    <a:pt x="0" y="0"/>
                  </a:moveTo>
                  <a:lnTo>
                    <a:pt x="4098492" y="0"/>
                  </a:lnTo>
                  <a:lnTo>
                    <a:pt x="4098492" y="974145"/>
                  </a:lnTo>
                  <a:lnTo>
                    <a:pt x="0" y="974145"/>
                  </a:lnTo>
                  <a:close/>
                </a:path>
              </a:pathLst>
            </a:custGeom>
            <a:solidFill>
              <a:srgbClr val="000000">
                <a:alpha val="0"/>
              </a:srgbClr>
            </a:solidFill>
          </p:spPr>
        </p:sp>
        <p:sp>
          <p:nvSpPr>
            <p:cNvPr id="4" name="TextBox 4"/>
            <p:cNvSpPr txBox="1"/>
            <p:nvPr/>
          </p:nvSpPr>
          <p:spPr>
            <a:xfrm>
              <a:off x="0" y="0"/>
              <a:ext cx="409849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CONTEXTE</a:t>
              </a:r>
            </a:p>
          </p:txBody>
        </p:sp>
      </p:grpSp>
      <p:sp>
        <p:nvSpPr>
          <p:cNvPr id="5" name="Freeform 5"/>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2"/>
            <a:stretch>
              <a:fillRect/>
            </a:stretch>
          </a:blipFill>
        </p:spPr>
      </p:sp>
      <p:grpSp>
        <p:nvGrpSpPr>
          <p:cNvPr id="6" name="Group 6"/>
          <p:cNvGrpSpPr/>
          <p:nvPr/>
        </p:nvGrpSpPr>
        <p:grpSpPr>
          <a:xfrm>
            <a:off x="-13426" y="0"/>
            <a:ext cx="3150326" cy="1555473"/>
            <a:chOff x="0" y="0"/>
            <a:chExt cx="4200435" cy="2073965"/>
          </a:xfrm>
        </p:grpSpPr>
        <p:sp>
          <p:nvSpPr>
            <p:cNvPr id="7" name="Freeform 7"/>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Freeform 8"/>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5"/>
              <a:stretch>
                <a:fillRect/>
              </a:stretch>
            </a:blipFill>
          </p:spPr>
        </p:sp>
      </p:grpSp>
      <p:grpSp>
        <p:nvGrpSpPr>
          <p:cNvPr id="9" name="Group 9"/>
          <p:cNvGrpSpPr/>
          <p:nvPr/>
        </p:nvGrpSpPr>
        <p:grpSpPr>
          <a:xfrm>
            <a:off x="305599" y="1263938"/>
            <a:ext cx="10080803" cy="747329"/>
            <a:chOff x="0" y="0"/>
            <a:chExt cx="13441070" cy="996438"/>
          </a:xfrm>
        </p:grpSpPr>
        <p:grpSp>
          <p:nvGrpSpPr>
            <p:cNvPr id="10" name="Group 10"/>
            <p:cNvGrpSpPr/>
            <p:nvPr/>
          </p:nvGrpSpPr>
          <p:grpSpPr>
            <a:xfrm>
              <a:off x="0" y="0"/>
              <a:ext cx="13441070" cy="996438"/>
              <a:chOff x="0" y="0"/>
              <a:chExt cx="3612732" cy="267826"/>
            </a:xfrm>
          </p:grpSpPr>
          <p:sp>
            <p:nvSpPr>
              <p:cNvPr id="11" name="Freeform 11"/>
              <p:cNvSpPr/>
              <p:nvPr/>
            </p:nvSpPr>
            <p:spPr>
              <a:xfrm>
                <a:off x="0" y="0"/>
                <a:ext cx="3612732" cy="267826"/>
              </a:xfrm>
              <a:custGeom>
                <a:avLst/>
                <a:gdLst/>
                <a:ahLst/>
                <a:cxnLst/>
                <a:rect l="l" t="t" r="r" b="b"/>
                <a:pathLst>
                  <a:path w="3612732" h="267826">
                    <a:moveTo>
                      <a:pt x="13824" y="0"/>
                    </a:moveTo>
                    <a:lnTo>
                      <a:pt x="3598909" y="0"/>
                    </a:lnTo>
                    <a:cubicBezTo>
                      <a:pt x="3606543" y="0"/>
                      <a:pt x="3612732" y="6189"/>
                      <a:pt x="3612732" y="13824"/>
                    </a:cubicBezTo>
                    <a:lnTo>
                      <a:pt x="3612732" y="254002"/>
                    </a:lnTo>
                    <a:cubicBezTo>
                      <a:pt x="3612732" y="257668"/>
                      <a:pt x="3611276" y="261184"/>
                      <a:pt x="3608683" y="263777"/>
                    </a:cubicBezTo>
                    <a:cubicBezTo>
                      <a:pt x="3606091" y="266369"/>
                      <a:pt x="3602575" y="267826"/>
                      <a:pt x="3598909" y="267826"/>
                    </a:cubicBezTo>
                    <a:lnTo>
                      <a:pt x="13824" y="267826"/>
                    </a:lnTo>
                    <a:cubicBezTo>
                      <a:pt x="6189" y="267826"/>
                      <a:pt x="0" y="261637"/>
                      <a:pt x="0" y="254002"/>
                    </a:cubicBezTo>
                    <a:lnTo>
                      <a:pt x="0" y="13824"/>
                    </a:lnTo>
                    <a:cubicBezTo>
                      <a:pt x="0" y="10157"/>
                      <a:pt x="1456" y="6641"/>
                      <a:pt x="4049" y="4049"/>
                    </a:cubicBezTo>
                    <a:cubicBezTo>
                      <a:pt x="6641" y="1456"/>
                      <a:pt x="10157" y="0"/>
                      <a:pt x="13824" y="0"/>
                    </a:cubicBezTo>
                    <a:close/>
                  </a:path>
                </a:pathLst>
              </a:custGeom>
              <a:solidFill>
                <a:srgbClr val="000000">
                  <a:alpha val="0"/>
                </a:srgbClr>
              </a:solidFill>
              <a:ln w="57150" cap="sq">
                <a:solidFill>
                  <a:srgbClr val="99C9D7"/>
                </a:solidFill>
                <a:prstDash val="solid"/>
                <a:miter/>
              </a:ln>
            </p:spPr>
          </p:sp>
          <p:sp>
            <p:nvSpPr>
              <p:cNvPr id="12" name="TextBox 12"/>
              <p:cNvSpPr txBox="1"/>
              <p:nvPr/>
            </p:nvSpPr>
            <p:spPr>
              <a:xfrm>
                <a:off x="0" y="-28575"/>
                <a:ext cx="3612732" cy="296401"/>
              </a:xfrm>
              <a:prstGeom prst="rect">
                <a:avLst/>
              </a:prstGeom>
            </p:spPr>
            <p:txBody>
              <a:bodyPr lIns="50800" tIns="50800" rIns="50800" bIns="50800" rtlCol="0" anchor="ctr"/>
              <a:lstStyle/>
              <a:p>
                <a:pPr algn="r">
                  <a:lnSpc>
                    <a:spcPts val="1820"/>
                  </a:lnSpc>
                </a:pPr>
                <a:endParaRPr/>
              </a:p>
            </p:txBody>
          </p:sp>
        </p:grpSp>
        <p:sp>
          <p:nvSpPr>
            <p:cNvPr id="13" name="TextBox 13"/>
            <p:cNvSpPr txBox="1"/>
            <p:nvPr/>
          </p:nvSpPr>
          <p:spPr>
            <a:xfrm>
              <a:off x="400924" y="180719"/>
              <a:ext cx="12720151" cy="635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Le Dossier Communicant de Cancérologie (DCC) actuel a été déployé au sein de la région Pays de la Loire par le DSRC ONCOPL à partir de 2015.</a:t>
              </a:r>
            </a:p>
          </p:txBody>
        </p:sp>
      </p:grpSp>
      <p:grpSp>
        <p:nvGrpSpPr>
          <p:cNvPr id="14" name="Group 14"/>
          <p:cNvGrpSpPr/>
          <p:nvPr/>
        </p:nvGrpSpPr>
        <p:grpSpPr>
          <a:xfrm>
            <a:off x="135889" y="2254710"/>
            <a:ext cx="5112632" cy="1604315"/>
            <a:chOff x="0" y="0"/>
            <a:chExt cx="6816842" cy="2139087"/>
          </a:xfrm>
        </p:grpSpPr>
        <p:sp>
          <p:nvSpPr>
            <p:cNvPr id="15" name="Freeform 15"/>
            <p:cNvSpPr/>
            <p:nvPr/>
          </p:nvSpPr>
          <p:spPr>
            <a:xfrm>
              <a:off x="0" y="115346"/>
              <a:ext cx="2099767" cy="2023741"/>
            </a:xfrm>
            <a:custGeom>
              <a:avLst/>
              <a:gdLst/>
              <a:ahLst/>
              <a:cxnLst/>
              <a:rect l="l" t="t" r="r" b="b"/>
              <a:pathLst>
                <a:path w="2099767" h="2023741">
                  <a:moveTo>
                    <a:pt x="0" y="0"/>
                  </a:moveTo>
                  <a:lnTo>
                    <a:pt x="2099767" y="0"/>
                  </a:lnTo>
                  <a:lnTo>
                    <a:pt x="2099767" y="2023741"/>
                  </a:lnTo>
                  <a:lnTo>
                    <a:pt x="0" y="2023741"/>
                  </a:lnTo>
                  <a:lnTo>
                    <a:pt x="0" y="0"/>
                  </a:lnTo>
                  <a:close/>
                </a:path>
              </a:pathLst>
            </a:custGeom>
            <a:blipFill>
              <a:blip r:embed="rId6"/>
              <a:stretch>
                <a:fillRect/>
              </a:stretch>
            </a:blipFill>
          </p:spPr>
        </p:sp>
        <p:sp>
          <p:nvSpPr>
            <p:cNvPr id="16" name="TextBox 16"/>
            <p:cNvSpPr txBox="1"/>
            <p:nvPr/>
          </p:nvSpPr>
          <p:spPr>
            <a:xfrm>
              <a:off x="154435" y="838051"/>
              <a:ext cx="1867176" cy="641561"/>
            </a:xfrm>
            <a:prstGeom prst="rect">
              <a:avLst/>
            </a:prstGeom>
          </p:spPr>
          <p:txBody>
            <a:bodyPr lIns="0" tIns="0" rIns="0" bIns="0" rtlCol="0" anchor="t">
              <a:spAutoFit/>
            </a:bodyPr>
            <a:lstStyle/>
            <a:p>
              <a:pPr algn="ctr">
                <a:lnSpc>
                  <a:spcPts val="1960"/>
                </a:lnSpc>
              </a:pPr>
              <a:r>
                <a:rPr lang="en-US" sz="1400" b="1">
                  <a:solidFill>
                    <a:srgbClr val="0067A4"/>
                  </a:solidFill>
                  <a:latin typeface="Tahoma Bold"/>
                  <a:ea typeface="Tahoma Bold"/>
                  <a:cs typeface="Tahoma Bold"/>
                  <a:sym typeface="Tahoma Bold"/>
                </a:rPr>
                <a:t>Qu’est ce que le DCC ?</a:t>
              </a:r>
            </a:p>
          </p:txBody>
        </p:sp>
        <p:sp>
          <p:nvSpPr>
            <p:cNvPr id="17" name="Freeform 17"/>
            <p:cNvSpPr/>
            <p:nvPr/>
          </p:nvSpPr>
          <p:spPr>
            <a:xfrm>
              <a:off x="89469" y="0"/>
              <a:ext cx="785345" cy="743133"/>
            </a:xfrm>
            <a:custGeom>
              <a:avLst/>
              <a:gdLst/>
              <a:ahLst/>
              <a:cxnLst/>
              <a:rect l="l" t="t" r="r" b="b"/>
              <a:pathLst>
                <a:path w="785345" h="743133">
                  <a:moveTo>
                    <a:pt x="0" y="0"/>
                  </a:moveTo>
                  <a:lnTo>
                    <a:pt x="785345" y="0"/>
                  </a:lnTo>
                  <a:lnTo>
                    <a:pt x="785345" y="743133"/>
                  </a:lnTo>
                  <a:lnTo>
                    <a:pt x="0" y="743133"/>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8" name="TextBox 18"/>
            <p:cNvSpPr txBox="1"/>
            <p:nvPr/>
          </p:nvSpPr>
          <p:spPr>
            <a:xfrm>
              <a:off x="2099767" y="371567"/>
              <a:ext cx="4717075" cy="1511300"/>
            </a:xfrm>
            <a:prstGeom prst="rect">
              <a:avLst/>
            </a:prstGeom>
          </p:spPr>
          <p:txBody>
            <a:bodyPr lIns="0" tIns="0" rIns="0" bIns="0" rtlCol="0" anchor="t">
              <a:spAutoFit/>
            </a:bodyPr>
            <a:lstStyle/>
            <a:p>
              <a:pPr marL="302839" lvl="1" indent="-151419" algn="l">
                <a:lnSpc>
                  <a:spcPts val="1683"/>
                </a:lnSpc>
                <a:buFont typeface="Arial"/>
                <a:buChar char="•"/>
              </a:pPr>
              <a:r>
                <a:rPr lang="en-US" sz="1402" dirty="0">
                  <a:solidFill>
                    <a:srgbClr val="0067A4"/>
                  </a:solidFill>
                  <a:latin typeface="Tahoma"/>
                  <a:ea typeface="Tahoma"/>
                  <a:cs typeface="Tahoma"/>
                  <a:sym typeface="Tahoma"/>
                </a:rPr>
                <a:t>Un dossier patient </a:t>
              </a:r>
              <a:r>
                <a:rPr lang="en-US" sz="1402" dirty="0" err="1">
                  <a:solidFill>
                    <a:srgbClr val="0067A4"/>
                  </a:solidFill>
                  <a:latin typeface="Tahoma"/>
                  <a:ea typeface="Tahoma"/>
                  <a:cs typeface="Tahoma"/>
                  <a:sym typeface="Tahoma"/>
                </a:rPr>
                <a:t>informatisé</a:t>
              </a:r>
              <a:r>
                <a:rPr lang="en-US" sz="1402" dirty="0">
                  <a:solidFill>
                    <a:srgbClr val="0067A4"/>
                  </a:solidFill>
                  <a:latin typeface="Tahoma"/>
                  <a:ea typeface="Tahoma"/>
                  <a:cs typeface="Tahoma"/>
                  <a:sym typeface="Tahoma"/>
                </a:rPr>
                <a:t> </a:t>
              </a:r>
              <a:r>
                <a:rPr lang="en-US" sz="1402" dirty="0" err="1">
                  <a:solidFill>
                    <a:srgbClr val="0067A4"/>
                  </a:solidFill>
                  <a:latin typeface="Tahoma"/>
                  <a:ea typeface="Tahoma"/>
                  <a:cs typeface="Tahoma"/>
                  <a:sym typeface="Tahoma"/>
                </a:rPr>
                <a:t>partagé</a:t>
              </a:r>
              <a:r>
                <a:rPr lang="en-US" sz="1402" dirty="0">
                  <a:solidFill>
                    <a:srgbClr val="0067A4"/>
                  </a:solidFill>
                  <a:latin typeface="Tahoma"/>
                  <a:ea typeface="Tahoma"/>
                  <a:cs typeface="Tahoma"/>
                  <a:sym typeface="Tahoma"/>
                </a:rPr>
                <a:t> et </a:t>
              </a:r>
              <a:r>
                <a:rPr lang="en-US" sz="1402" dirty="0" err="1">
                  <a:solidFill>
                    <a:srgbClr val="0067A4"/>
                  </a:solidFill>
                  <a:latin typeface="Tahoma"/>
                  <a:ea typeface="Tahoma"/>
                  <a:cs typeface="Tahoma"/>
                  <a:sym typeface="Tahoma"/>
                </a:rPr>
                <a:t>sécurisé</a:t>
              </a:r>
              <a:r>
                <a:rPr lang="en-US" sz="1402" dirty="0">
                  <a:solidFill>
                    <a:srgbClr val="0067A4"/>
                  </a:solidFill>
                  <a:latin typeface="Tahoma"/>
                  <a:ea typeface="Tahoma"/>
                  <a:cs typeface="Tahoma"/>
                  <a:sym typeface="Tahoma"/>
                </a:rPr>
                <a:t> qui vise à </a:t>
              </a:r>
              <a:r>
                <a:rPr lang="en-US" sz="1402" dirty="0" err="1">
                  <a:solidFill>
                    <a:srgbClr val="0067A4"/>
                  </a:solidFill>
                  <a:latin typeface="Tahoma"/>
                  <a:ea typeface="Tahoma"/>
                  <a:cs typeface="Tahoma"/>
                  <a:sym typeface="Tahoma"/>
                </a:rPr>
                <a:t>améliorer</a:t>
              </a:r>
              <a:r>
                <a:rPr lang="en-US" sz="1402" dirty="0">
                  <a:solidFill>
                    <a:srgbClr val="0067A4"/>
                  </a:solidFill>
                  <a:latin typeface="Tahoma"/>
                  <a:ea typeface="Tahoma"/>
                  <a:cs typeface="Tahoma"/>
                  <a:sym typeface="Tahoma"/>
                </a:rPr>
                <a:t> la </a:t>
              </a:r>
              <a:r>
                <a:rPr lang="en-US" sz="1402" dirty="0" err="1">
                  <a:solidFill>
                    <a:srgbClr val="0067A4"/>
                  </a:solidFill>
                  <a:latin typeface="Tahoma"/>
                  <a:ea typeface="Tahoma"/>
                  <a:cs typeface="Tahoma"/>
                  <a:sym typeface="Tahoma"/>
                </a:rPr>
                <a:t>qualité</a:t>
              </a:r>
              <a:r>
                <a:rPr lang="en-US" sz="1402" dirty="0">
                  <a:solidFill>
                    <a:srgbClr val="0067A4"/>
                  </a:solidFill>
                  <a:latin typeface="Tahoma"/>
                  <a:ea typeface="Tahoma"/>
                  <a:cs typeface="Tahoma"/>
                  <a:sym typeface="Tahoma"/>
                </a:rPr>
                <a:t> des </a:t>
              </a:r>
              <a:r>
                <a:rPr lang="en-US" sz="1402" dirty="0" err="1">
                  <a:solidFill>
                    <a:srgbClr val="0067A4"/>
                  </a:solidFill>
                  <a:latin typeface="Tahoma"/>
                  <a:ea typeface="Tahoma"/>
                  <a:cs typeface="Tahoma"/>
                  <a:sym typeface="Tahoma"/>
                </a:rPr>
                <a:t>soins</a:t>
              </a:r>
              <a:r>
                <a:rPr lang="en-US" sz="1402" dirty="0">
                  <a:solidFill>
                    <a:srgbClr val="0067A4"/>
                  </a:solidFill>
                  <a:latin typeface="Tahoma"/>
                  <a:ea typeface="Tahoma"/>
                  <a:cs typeface="Tahoma"/>
                  <a:sym typeface="Tahoma"/>
                </a:rPr>
                <a:t>. </a:t>
              </a:r>
            </a:p>
            <a:p>
              <a:pPr algn="l">
                <a:lnSpc>
                  <a:spcPts val="701"/>
                </a:lnSpc>
              </a:pPr>
              <a:endParaRPr lang="en-US" sz="1402" dirty="0">
                <a:solidFill>
                  <a:srgbClr val="0067A4"/>
                </a:solidFill>
                <a:latin typeface="Tahoma"/>
                <a:ea typeface="Tahoma"/>
                <a:cs typeface="Tahoma"/>
                <a:sym typeface="Tahoma"/>
              </a:endParaRPr>
            </a:p>
            <a:p>
              <a:pPr marL="302839" lvl="1" indent="-151419" algn="l">
                <a:lnSpc>
                  <a:spcPts val="1683"/>
                </a:lnSpc>
                <a:buFont typeface="Arial"/>
                <a:buChar char="•"/>
              </a:pPr>
              <a:r>
                <a:rPr lang="en-US" sz="1402" dirty="0">
                  <a:solidFill>
                    <a:srgbClr val="0067A4"/>
                  </a:solidFill>
                  <a:latin typeface="Tahoma"/>
                  <a:ea typeface="Tahoma"/>
                  <a:cs typeface="Tahoma"/>
                  <a:sym typeface="Tahoma"/>
                </a:rPr>
                <a:t>Un </a:t>
              </a:r>
              <a:r>
                <a:rPr lang="en-US" sz="1402" dirty="0" err="1">
                  <a:solidFill>
                    <a:srgbClr val="0067A4"/>
                  </a:solidFill>
                  <a:latin typeface="Tahoma"/>
                  <a:ea typeface="Tahoma"/>
                  <a:cs typeface="Tahoma"/>
                  <a:sym typeface="Tahoma"/>
                </a:rPr>
                <a:t>outil</a:t>
              </a:r>
              <a:r>
                <a:rPr lang="en-US" sz="1402" dirty="0">
                  <a:solidFill>
                    <a:srgbClr val="0067A4"/>
                  </a:solidFill>
                  <a:latin typeface="Tahoma"/>
                  <a:ea typeface="Tahoma"/>
                  <a:cs typeface="Tahoma"/>
                  <a:sym typeface="Tahoma"/>
                </a:rPr>
                <a:t> support des </a:t>
              </a:r>
              <a:r>
                <a:rPr lang="en-US" sz="1402" dirty="0" err="1">
                  <a:solidFill>
                    <a:srgbClr val="0067A4"/>
                  </a:solidFill>
                  <a:latin typeface="Tahoma"/>
                  <a:ea typeface="Tahoma"/>
                  <a:cs typeface="Tahoma"/>
                  <a:sym typeface="Tahoma"/>
                </a:rPr>
                <a:t>réunions</a:t>
              </a:r>
              <a:r>
                <a:rPr lang="en-US" sz="1402" dirty="0">
                  <a:solidFill>
                    <a:srgbClr val="0067A4"/>
                  </a:solidFill>
                  <a:latin typeface="Tahoma"/>
                  <a:ea typeface="Tahoma"/>
                  <a:cs typeface="Tahoma"/>
                  <a:sym typeface="Tahoma"/>
                </a:rPr>
                <a:t> de </a:t>
              </a:r>
              <a:r>
                <a:rPr lang="en-US" sz="1402" dirty="0" err="1">
                  <a:solidFill>
                    <a:srgbClr val="0067A4"/>
                  </a:solidFill>
                  <a:latin typeface="Tahoma"/>
                  <a:ea typeface="Tahoma"/>
                  <a:cs typeface="Tahoma"/>
                  <a:sym typeface="Tahoma"/>
                </a:rPr>
                <a:t>concertations</a:t>
              </a:r>
              <a:r>
                <a:rPr lang="en-US" sz="1402" dirty="0">
                  <a:solidFill>
                    <a:srgbClr val="0067A4"/>
                  </a:solidFill>
                  <a:latin typeface="Tahoma"/>
                  <a:ea typeface="Tahoma"/>
                  <a:cs typeface="Tahoma"/>
                  <a:sym typeface="Tahoma"/>
                </a:rPr>
                <a:t> </a:t>
              </a:r>
              <a:r>
                <a:rPr lang="en-US" sz="1402" dirty="0" err="1">
                  <a:solidFill>
                    <a:srgbClr val="0067A4"/>
                  </a:solidFill>
                  <a:latin typeface="Tahoma"/>
                  <a:ea typeface="Tahoma"/>
                  <a:cs typeface="Tahoma"/>
                  <a:sym typeface="Tahoma"/>
                </a:rPr>
                <a:t>pluridisciplinaires</a:t>
              </a:r>
              <a:r>
                <a:rPr lang="en-US" sz="1402" dirty="0">
                  <a:solidFill>
                    <a:srgbClr val="0067A4"/>
                  </a:solidFill>
                  <a:latin typeface="Tahoma"/>
                  <a:ea typeface="Tahoma"/>
                  <a:cs typeface="Tahoma"/>
                  <a:sym typeface="Tahoma"/>
                </a:rPr>
                <a:t> (RCP).</a:t>
              </a:r>
            </a:p>
          </p:txBody>
        </p:sp>
      </p:grpSp>
      <p:grpSp>
        <p:nvGrpSpPr>
          <p:cNvPr id="19" name="Group 19"/>
          <p:cNvGrpSpPr/>
          <p:nvPr/>
        </p:nvGrpSpPr>
        <p:grpSpPr>
          <a:xfrm>
            <a:off x="2582930" y="4108758"/>
            <a:ext cx="5526139" cy="1610529"/>
            <a:chOff x="0" y="0"/>
            <a:chExt cx="7368186" cy="2147372"/>
          </a:xfrm>
        </p:grpSpPr>
        <p:sp>
          <p:nvSpPr>
            <p:cNvPr id="20" name="TextBox 20"/>
            <p:cNvSpPr txBox="1"/>
            <p:nvPr/>
          </p:nvSpPr>
          <p:spPr>
            <a:xfrm>
              <a:off x="2099767" y="199070"/>
              <a:ext cx="5268419" cy="1625600"/>
            </a:xfrm>
            <a:prstGeom prst="rect">
              <a:avLst/>
            </a:prstGeom>
          </p:spPr>
          <p:txBody>
            <a:bodyPr lIns="0" tIns="0" rIns="0" bIns="0" rtlCol="0" anchor="t">
              <a:spAutoFit/>
            </a:bodyPr>
            <a:lstStyle/>
            <a:p>
              <a:pPr marL="302839" lvl="1" indent="-151419" algn="l">
                <a:lnSpc>
                  <a:spcPts val="1683"/>
                </a:lnSpc>
                <a:buFont typeface="Arial"/>
                <a:buChar char="•"/>
              </a:pPr>
              <a:r>
                <a:rPr lang="en-US" sz="1402">
                  <a:solidFill>
                    <a:srgbClr val="0067A4"/>
                  </a:solidFill>
                  <a:latin typeface="Tahoma"/>
                  <a:ea typeface="Tahoma"/>
                  <a:cs typeface="Tahoma"/>
                  <a:sym typeface="Tahoma"/>
                </a:rPr>
                <a:t>90 RCP en région Pays de la Loire avec la participation de professionnels issus de 33 établissements et l’aide des 9 3C. </a:t>
              </a:r>
            </a:p>
            <a:p>
              <a:pPr algn="l">
                <a:lnSpc>
                  <a:spcPts val="701"/>
                </a:lnSpc>
              </a:pPr>
              <a:endParaRPr lang="en-US" sz="1402">
                <a:solidFill>
                  <a:srgbClr val="0067A4"/>
                </a:solidFill>
                <a:latin typeface="Tahoma"/>
                <a:ea typeface="Tahoma"/>
                <a:cs typeface="Tahoma"/>
                <a:sym typeface="Tahoma"/>
              </a:endParaRPr>
            </a:p>
            <a:p>
              <a:pPr marL="302840" lvl="1" indent="-151420" algn="l">
                <a:lnSpc>
                  <a:spcPts val="1683"/>
                </a:lnSpc>
                <a:buFont typeface="Arial"/>
                <a:buChar char="•"/>
              </a:pPr>
              <a:r>
                <a:rPr lang="en-US" sz="1402">
                  <a:solidFill>
                    <a:srgbClr val="0067A4"/>
                  </a:solidFill>
                  <a:latin typeface="Tahoma"/>
                  <a:ea typeface="Tahoma"/>
                  <a:cs typeface="Tahoma"/>
                  <a:sym typeface="Tahoma"/>
                </a:rPr>
                <a:t>958 comptes actifs </a:t>
              </a:r>
            </a:p>
            <a:p>
              <a:pPr algn="l">
                <a:lnSpc>
                  <a:spcPts val="701"/>
                </a:lnSpc>
              </a:pPr>
              <a:endParaRPr lang="en-US" sz="1402">
                <a:solidFill>
                  <a:srgbClr val="0067A4"/>
                </a:solidFill>
                <a:latin typeface="Tahoma"/>
                <a:ea typeface="Tahoma"/>
                <a:cs typeface="Tahoma"/>
                <a:sym typeface="Tahoma"/>
              </a:endParaRPr>
            </a:p>
            <a:p>
              <a:pPr marL="302840" lvl="1" indent="-151420" algn="l">
                <a:lnSpc>
                  <a:spcPts val="1683"/>
                </a:lnSpc>
                <a:buFont typeface="Arial"/>
                <a:buChar char="•"/>
              </a:pPr>
              <a:r>
                <a:rPr lang="en-US" sz="1402">
                  <a:solidFill>
                    <a:srgbClr val="0067A4"/>
                  </a:solidFill>
                  <a:latin typeface="Tahoma"/>
                  <a:ea typeface="Tahoma"/>
                  <a:cs typeface="Tahoma"/>
                  <a:sym typeface="Tahoma"/>
                </a:rPr>
                <a:t>25 363 nouvelles fiches RCP créées</a:t>
              </a:r>
            </a:p>
          </p:txBody>
        </p:sp>
        <p:sp>
          <p:nvSpPr>
            <p:cNvPr id="21" name="Freeform 21"/>
            <p:cNvSpPr/>
            <p:nvPr/>
          </p:nvSpPr>
          <p:spPr>
            <a:xfrm>
              <a:off x="0" y="0"/>
              <a:ext cx="2099767" cy="2023741"/>
            </a:xfrm>
            <a:custGeom>
              <a:avLst/>
              <a:gdLst/>
              <a:ahLst/>
              <a:cxnLst/>
              <a:rect l="l" t="t" r="r" b="b"/>
              <a:pathLst>
                <a:path w="2099767" h="2023741">
                  <a:moveTo>
                    <a:pt x="0" y="0"/>
                  </a:moveTo>
                  <a:lnTo>
                    <a:pt x="2099767" y="0"/>
                  </a:lnTo>
                  <a:lnTo>
                    <a:pt x="2099767" y="2023741"/>
                  </a:lnTo>
                  <a:lnTo>
                    <a:pt x="0" y="2023741"/>
                  </a:lnTo>
                  <a:lnTo>
                    <a:pt x="0" y="0"/>
                  </a:lnTo>
                  <a:close/>
                </a:path>
              </a:pathLst>
            </a:custGeom>
            <a:blipFill>
              <a:blip r:embed="rId6"/>
              <a:stretch>
                <a:fillRect/>
              </a:stretch>
            </a:blipFill>
          </p:spPr>
        </p:sp>
        <p:sp>
          <p:nvSpPr>
            <p:cNvPr id="22" name="TextBox 22"/>
            <p:cNvSpPr txBox="1"/>
            <p:nvPr/>
          </p:nvSpPr>
          <p:spPr>
            <a:xfrm>
              <a:off x="62189" y="841902"/>
              <a:ext cx="2037578" cy="311361"/>
            </a:xfrm>
            <a:prstGeom prst="rect">
              <a:avLst/>
            </a:prstGeom>
          </p:spPr>
          <p:txBody>
            <a:bodyPr lIns="0" tIns="0" rIns="0" bIns="0" rtlCol="0" anchor="t">
              <a:spAutoFit/>
            </a:bodyPr>
            <a:lstStyle/>
            <a:p>
              <a:pPr algn="ctr">
                <a:lnSpc>
                  <a:spcPts val="1960"/>
                </a:lnSpc>
              </a:pPr>
              <a:r>
                <a:rPr lang="en-US" sz="1400" b="1">
                  <a:solidFill>
                    <a:srgbClr val="0067A4"/>
                  </a:solidFill>
                  <a:latin typeface="Tahoma Bold"/>
                  <a:ea typeface="Tahoma Bold"/>
                  <a:cs typeface="Tahoma Bold"/>
                  <a:sym typeface="Tahoma Bold"/>
                </a:rPr>
                <a:t>Le DCC en 2024 </a:t>
              </a:r>
            </a:p>
          </p:txBody>
        </p:sp>
        <p:sp>
          <p:nvSpPr>
            <p:cNvPr id="23" name="Freeform 23"/>
            <p:cNvSpPr/>
            <p:nvPr/>
          </p:nvSpPr>
          <p:spPr>
            <a:xfrm>
              <a:off x="1049883" y="1429489"/>
              <a:ext cx="913046" cy="717883"/>
            </a:xfrm>
            <a:custGeom>
              <a:avLst/>
              <a:gdLst/>
              <a:ahLst/>
              <a:cxnLst/>
              <a:rect l="l" t="t" r="r" b="b"/>
              <a:pathLst>
                <a:path w="913046" h="717883">
                  <a:moveTo>
                    <a:pt x="0" y="0"/>
                  </a:moveTo>
                  <a:lnTo>
                    <a:pt x="913047" y="0"/>
                  </a:lnTo>
                  <a:lnTo>
                    <a:pt x="913047" y="717883"/>
                  </a:lnTo>
                  <a:lnTo>
                    <a:pt x="0" y="717883"/>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grpSp>
      <p:grpSp>
        <p:nvGrpSpPr>
          <p:cNvPr id="24" name="Group 24"/>
          <p:cNvGrpSpPr/>
          <p:nvPr/>
        </p:nvGrpSpPr>
        <p:grpSpPr>
          <a:xfrm>
            <a:off x="305599" y="5926456"/>
            <a:ext cx="10080803" cy="1392396"/>
            <a:chOff x="0" y="0"/>
            <a:chExt cx="13441070" cy="1856528"/>
          </a:xfrm>
        </p:grpSpPr>
        <p:grpSp>
          <p:nvGrpSpPr>
            <p:cNvPr id="25" name="Group 25"/>
            <p:cNvGrpSpPr/>
            <p:nvPr/>
          </p:nvGrpSpPr>
          <p:grpSpPr>
            <a:xfrm>
              <a:off x="0" y="0"/>
              <a:ext cx="13441070" cy="1856528"/>
              <a:chOff x="0" y="0"/>
              <a:chExt cx="3612732" cy="499003"/>
            </a:xfrm>
          </p:grpSpPr>
          <p:sp>
            <p:nvSpPr>
              <p:cNvPr id="26" name="Freeform 26"/>
              <p:cNvSpPr/>
              <p:nvPr/>
            </p:nvSpPr>
            <p:spPr>
              <a:xfrm>
                <a:off x="0" y="0"/>
                <a:ext cx="3612732" cy="499003"/>
              </a:xfrm>
              <a:custGeom>
                <a:avLst/>
                <a:gdLst/>
                <a:ahLst/>
                <a:cxnLst/>
                <a:rect l="l" t="t" r="r" b="b"/>
                <a:pathLst>
                  <a:path w="3612732" h="499003">
                    <a:moveTo>
                      <a:pt x="28415" y="0"/>
                    </a:moveTo>
                    <a:lnTo>
                      <a:pt x="3584317" y="0"/>
                    </a:lnTo>
                    <a:cubicBezTo>
                      <a:pt x="3600010" y="0"/>
                      <a:pt x="3612732" y="12722"/>
                      <a:pt x="3612732" y="28415"/>
                    </a:cubicBezTo>
                    <a:lnTo>
                      <a:pt x="3612732" y="470588"/>
                    </a:lnTo>
                    <a:cubicBezTo>
                      <a:pt x="3612732" y="486281"/>
                      <a:pt x="3600010" y="499003"/>
                      <a:pt x="3584317" y="499003"/>
                    </a:cubicBezTo>
                    <a:lnTo>
                      <a:pt x="28415" y="499003"/>
                    </a:lnTo>
                    <a:cubicBezTo>
                      <a:pt x="12722" y="499003"/>
                      <a:pt x="0" y="486281"/>
                      <a:pt x="0" y="470588"/>
                    </a:cubicBezTo>
                    <a:lnTo>
                      <a:pt x="0" y="28415"/>
                    </a:lnTo>
                    <a:cubicBezTo>
                      <a:pt x="0" y="12722"/>
                      <a:pt x="12722" y="0"/>
                      <a:pt x="28415" y="0"/>
                    </a:cubicBezTo>
                    <a:close/>
                  </a:path>
                </a:pathLst>
              </a:custGeom>
              <a:solidFill>
                <a:srgbClr val="000000">
                  <a:alpha val="0"/>
                </a:srgbClr>
              </a:solidFill>
              <a:ln w="57150" cap="rnd">
                <a:solidFill>
                  <a:srgbClr val="99C9D7"/>
                </a:solidFill>
                <a:prstDash val="solid"/>
                <a:round/>
              </a:ln>
            </p:spPr>
          </p:sp>
          <p:sp>
            <p:nvSpPr>
              <p:cNvPr id="27" name="TextBox 27"/>
              <p:cNvSpPr txBox="1"/>
              <p:nvPr/>
            </p:nvSpPr>
            <p:spPr>
              <a:xfrm>
                <a:off x="0" y="-28575"/>
                <a:ext cx="3612732" cy="527578"/>
              </a:xfrm>
              <a:prstGeom prst="rect">
                <a:avLst/>
              </a:prstGeom>
            </p:spPr>
            <p:txBody>
              <a:bodyPr lIns="50800" tIns="50800" rIns="50800" bIns="50800" rtlCol="0" anchor="ctr"/>
              <a:lstStyle/>
              <a:p>
                <a:pPr algn="r">
                  <a:lnSpc>
                    <a:spcPts val="1820"/>
                  </a:lnSpc>
                </a:pPr>
                <a:endParaRPr/>
              </a:p>
            </p:txBody>
          </p:sp>
        </p:grpSp>
        <p:sp>
          <p:nvSpPr>
            <p:cNvPr id="28" name="TextBox 28"/>
            <p:cNvSpPr txBox="1"/>
            <p:nvPr/>
          </p:nvSpPr>
          <p:spPr>
            <a:xfrm>
              <a:off x="626784" y="254000"/>
              <a:ext cx="12187502" cy="635000"/>
            </a:xfrm>
            <a:prstGeom prst="rect">
              <a:avLst/>
            </a:prstGeom>
          </p:spPr>
          <p:txBody>
            <a:bodyPr lIns="0" tIns="0" rIns="0" bIns="0" rtlCol="0" anchor="t">
              <a:spAutoFit/>
            </a:bodyPr>
            <a:lstStyle/>
            <a:p>
              <a:pPr algn="ctr">
                <a:lnSpc>
                  <a:spcPts val="1923"/>
                </a:lnSpc>
              </a:pPr>
              <a:r>
                <a:rPr lang="en-US" sz="1602">
                  <a:solidFill>
                    <a:srgbClr val="0067A4"/>
                  </a:solidFill>
                  <a:latin typeface="Tahoma"/>
                  <a:ea typeface="Tahoma"/>
                  <a:cs typeface="Tahoma"/>
                  <a:sym typeface="Tahoma"/>
                </a:rPr>
                <a:t>Pour se conformer à la réglementation, ONCOPL a renforcé l’authentification au DCC le 26/03/2025 en proposant une authentification à double facteur.</a:t>
              </a:r>
            </a:p>
          </p:txBody>
        </p:sp>
        <p:sp>
          <p:nvSpPr>
            <p:cNvPr id="29" name="TextBox 29"/>
            <p:cNvSpPr txBox="1"/>
            <p:nvPr/>
          </p:nvSpPr>
          <p:spPr>
            <a:xfrm>
              <a:off x="1887323" y="980700"/>
              <a:ext cx="9666424" cy="635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Ce changement de pratique nécessite une stratégie de communication et l’anticipation des points de blocage.</a:t>
              </a:r>
            </a:p>
          </p:txBody>
        </p:sp>
      </p:grpSp>
      <p:grpSp>
        <p:nvGrpSpPr>
          <p:cNvPr id="30" name="Group 30"/>
          <p:cNvGrpSpPr/>
          <p:nvPr/>
        </p:nvGrpSpPr>
        <p:grpSpPr>
          <a:xfrm>
            <a:off x="5571221" y="2254710"/>
            <a:ext cx="4976779" cy="1657230"/>
            <a:chOff x="0" y="0"/>
            <a:chExt cx="6635705" cy="2209641"/>
          </a:xfrm>
        </p:grpSpPr>
        <p:sp>
          <p:nvSpPr>
            <p:cNvPr id="31" name="Freeform 31"/>
            <p:cNvSpPr/>
            <p:nvPr/>
          </p:nvSpPr>
          <p:spPr>
            <a:xfrm>
              <a:off x="0" y="185900"/>
              <a:ext cx="2099767" cy="2023741"/>
            </a:xfrm>
            <a:custGeom>
              <a:avLst/>
              <a:gdLst/>
              <a:ahLst/>
              <a:cxnLst/>
              <a:rect l="l" t="t" r="r" b="b"/>
              <a:pathLst>
                <a:path w="2099767" h="2023741">
                  <a:moveTo>
                    <a:pt x="0" y="0"/>
                  </a:moveTo>
                  <a:lnTo>
                    <a:pt x="2099767" y="0"/>
                  </a:lnTo>
                  <a:lnTo>
                    <a:pt x="2099767" y="2023741"/>
                  </a:lnTo>
                  <a:lnTo>
                    <a:pt x="0" y="2023741"/>
                  </a:lnTo>
                  <a:lnTo>
                    <a:pt x="0" y="0"/>
                  </a:lnTo>
                  <a:close/>
                </a:path>
              </a:pathLst>
            </a:custGeom>
            <a:blipFill>
              <a:blip r:embed="rId6"/>
              <a:stretch>
                <a:fillRect/>
              </a:stretch>
            </a:blipFill>
          </p:spPr>
        </p:sp>
        <p:sp>
          <p:nvSpPr>
            <p:cNvPr id="32" name="Freeform 32"/>
            <p:cNvSpPr/>
            <p:nvPr/>
          </p:nvSpPr>
          <p:spPr>
            <a:xfrm>
              <a:off x="1241883" y="0"/>
              <a:ext cx="726177" cy="726177"/>
            </a:xfrm>
            <a:custGeom>
              <a:avLst/>
              <a:gdLst/>
              <a:ahLst/>
              <a:cxnLst/>
              <a:rect l="l" t="t" r="r" b="b"/>
              <a:pathLst>
                <a:path w="726177" h="726177">
                  <a:moveTo>
                    <a:pt x="0" y="0"/>
                  </a:moveTo>
                  <a:lnTo>
                    <a:pt x="726177" y="0"/>
                  </a:lnTo>
                  <a:lnTo>
                    <a:pt x="726177" y="726177"/>
                  </a:lnTo>
                  <a:lnTo>
                    <a:pt x="0" y="726177"/>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33" name="TextBox 33"/>
            <p:cNvSpPr txBox="1"/>
            <p:nvPr/>
          </p:nvSpPr>
          <p:spPr>
            <a:xfrm>
              <a:off x="106074" y="697602"/>
              <a:ext cx="1887619" cy="971761"/>
            </a:xfrm>
            <a:prstGeom prst="rect">
              <a:avLst/>
            </a:prstGeom>
          </p:spPr>
          <p:txBody>
            <a:bodyPr lIns="0" tIns="0" rIns="0" bIns="0" rtlCol="0" anchor="t">
              <a:spAutoFit/>
            </a:bodyPr>
            <a:lstStyle/>
            <a:p>
              <a:pPr algn="ctr">
                <a:lnSpc>
                  <a:spcPts val="1960"/>
                </a:lnSpc>
              </a:pPr>
              <a:r>
                <a:rPr lang="en-US" sz="1400" b="1">
                  <a:solidFill>
                    <a:srgbClr val="0067A4"/>
                  </a:solidFill>
                  <a:latin typeface="Tahoma Bold"/>
                  <a:ea typeface="Tahoma Bold"/>
                  <a:cs typeface="Tahoma Bold"/>
                  <a:sym typeface="Tahoma Bold"/>
                </a:rPr>
                <a:t>Quel rôle joue le DSRC dans le DCC ?</a:t>
              </a:r>
            </a:p>
          </p:txBody>
        </p:sp>
        <p:sp>
          <p:nvSpPr>
            <p:cNvPr id="34" name="TextBox 34"/>
            <p:cNvSpPr txBox="1"/>
            <p:nvPr/>
          </p:nvSpPr>
          <p:spPr>
            <a:xfrm>
              <a:off x="2099767" y="413545"/>
              <a:ext cx="4535938" cy="1530561"/>
            </a:xfrm>
            <a:prstGeom prst="rect">
              <a:avLst/>
            </a:prstGeom>
          </p:spPr>
          <p:txBody>
            <a:bodyPr lIns="0" tIns="0" rIns="0" bIns="0" rtlCol="0" anchor="t">
              <a:spAutoFit/>
            </a:bodyPr>
            <a:lstStyle/>
            <a:p>
              <a:pPr marL="302262" lvl="1" indent="-151131" algn="l">
                <a:lnSpc>
                  <a:spcPts val="1960"/>
                </a:lnSpc>
                <a:buFont typeface="Arial"/>
                <a:buChar char="•"/>
              </a:pPr>
              <a:r>
                <a:rPr lang="en-US" sz="1400">
                  <a:solidFill>
                    <a:srgbClr val="0067A4"/>
                  </a:solidFill>
                  <a:latin typeface="Tahoma"/>
                  <a:ea typeface="Tahoma"/>
                  <a:cs typeface="Tahoma"/>
                  <a:sym typeface="Tahoma"/>
                </a:rPr>
                <a:t>Assurer le support technique</a:t>
              </a:r>
            </a:p>
            <a:p>
              <a:pPr algn="l">
                <a:lnSpc>
                  <a:spcPts val="700"/>
                </a:lnSpc>
              </a:pPr>
              <a:endParaRPr lang="en-US" sz="1400">
                <a:solidFill>
                  <a:srgbClr val="0067A4"/>
                </a:solidFill>
                <a:latin typeface="Tahoma"/>
                <a:ea typeface="Tahoma"/>
                <a:cs typeface="Tahoma"/>
                <a:sym typeface="Tahoma"/>
              </a:endParaRPr>
            </a:p>
            <a:p>
              <a:pPr marL="302262" lvl="1" indent="-151131" algn="l">
                <a:lnSpc>
                  <a:spcPts val="1960"/>
                </a:lnSpc>
                <a:buFont typeface="Arial"/>
                <a:buChar char="•"/>
              </a:pPr>
              <a:r>
                <a:rPr lang="en-US" sz="1400">
                  <a:solidFill>
                    <a:srgbClr val="0067A4"/>
                  </a:solidFill>
                  <a:latin typeface="Tahoma"/>
                  <a:ea typeface="Tahoma"/>
                  <a:cs typeface="Tahoma"/>
                  <a:sym typeface="Tahoma"/>
                </a:rPr>
                <a:t>Piloter les évolutions</a:t>
              </a:r>
            </a:p>
            <a:p>
              <a:pPr algn="l">
                <a:lnSpc>
                  <a:spcPts val="700"/>
                </a:lnSpc>
              </a:pPr>
              <a:endParaRPr lang="en-US" sz="1400">
                <a:solidFill>
                  <a:srgbClr val="0067A4"/>
                </a:solidFill>
                <a:latin typeface="Tahoma"/>
                <a:ea typeface="Tahoma"/>
                <a:cs typeface="Tahoma"/>
                <a:sym typeface="Tahoma"/>
              </a:endParaRPr>
            </a:p>
            <a:p>
              <a:pPr marL="302262" lvl="1" indent="-151131" algn="l">
                <a:lnSpc>
                  <a:spcPts val="1960"/>
                </a:lnSpc>
                <a:buFont typeface="Arial"/>
                <a:buChar char="•"/>
              </a:pPr>
              <a:r>
                <a:rPr lang="en-US" sz="1400">
                  <a:solidFill>
                    <a:srgbClr val="0067A4"/>
                  </a:solidFill>
                  <a:latin typeface="Tahoma"/>
                  <a:ea typeface="Tahoma"/>
                  <a:cs typeface="Tahoma"/>
                  <a:sym typeface="Tahoma"/>
                </a:rPr>
                <a:t>Accompagner et former les professionnels dans l’utilisation du DCC </a:t>
              </a:r>
            </a:p>
          </p:txBody>
        </p:sp>
      </p:gr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13426" y="0"/>
            <a:ext cx="3150326" cy="1555473"/>
            <a:chOff x="0" y="0"/>
            <a:chExt cx="4200435" cy="2073965"/>
          </a:xfrm>
        </p:grpSpPr>
        <p:sp>
          <p:nvSpPr>
            <p:cNvPr id="3" name="Freeform 3"/>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grpSp>
        <p:nvGrpSpPr>
          <p:cNvPr id="5" name="Group 5"/>
          <p:cNvGrpSpPr/>
          <p:nvPr/>
        </p:nvGrpSpPr>
        <p:grpSpPr>
          <a:xfrm>
            <a:off x="3809066" y="280271"/>
            <a:ext cx="3073869" cy="730609"/>
            <a:chOff x="0" y="0"/>
            <a:chExt cx="4098492" cy="974145"/>
          </a:xfrm>
        </p:grpSpPr>
        <p:sp>
          <p:nvSpPr>
            <p:cNvPr id="6" name="Freeform 6"/>
            <p:cNvSpPr/>
            <p:nvPr/>
          </p:nvSpPr>
          <p:spPr>
            <a:xfrm>
              <a:off x="0" y="0"/>
              <a:ext cx="4098492" cy="974145"/>
            </a:xfrm>
            <a:custGeom>
              <a:avLst/>
              <a:gdLst/>
              <a:ahLst/>
              <a:cxnLst/>
              <a:rect l="l" t="t" r="r" b="b"/>
              <a:pathLst>
                <a:path w="4098492" h="974145">
                  <a:moveTo>
                    <a:pt x="0" y="0"/>
                  </a:moveTo>
                  <a:lnTo>
                    <a:pt x="4098492" y="0"/>
                  </a:lnTo>
                  <a:lnTo>
                    <a:pt x="4098492" y="974145"/>
                  </a:lnTo>
                  <a:lnTo>
                    <a:pt x="0" y="974145"/>
                  </a:lnTo>
                  <a:close/>
                </a:path>
              </a:pathLst>
            </a:custGeom>
            <a:solidFill>
              <a:srgbClr val="000000">
                <a:alpha val="0"/>
              </a:srgbClr>
            </a:solidFill>
          </p:spPr>
        </p:sp>
        <p:sp>
          <p:nvSpPr>
            <p:cNvPr id="7" name="TextBox 7"/>
            <p:cNvSpPr txBox="1"/>
            <p:nvPr/>
          </p:nvSpPr>
          <p:spPr>
            <a:xfrm>
              <a:off x="0" y="0"/>
              <a:ext cx="409849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OBJECTIFS</a:t>
              </a:r>
            </a:p>
          </p:txBody>
        </p:sp>
      </p:grpSp>
      <p:sp>
        <p:nvSpPr>
          <p:cNvPr id="8" name="Freeform 8"/>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9" name="Group 9"/>
          <p:cNvGrpSpPr/>
          <p:nvPr/>
        </p:nvGrpSpPr>
        <p:grpSpPr>
          <a:xfrm>
            <a:off x="1814597" y="1162332"/>
            <a:ext cx="7062806" cy="1684426"/>
            <a:chOff x="0" y="0"/>
            <a:chExt cx="9417074" cy="2245901"/>
          </a:xfrm>
        </p:grpSpPr>
        <p:grpSp>
          <p:nvGrpSpPr>
            <p:cNvPr id="10" name="Group 10"/>
            <p:cNvGrpSpPr/>
            <p:nvPr/>
          </p:nvGrpSpPr>
          <p:grpSpPr>
            <a:xfrm>
              <a:off x="0" y="524189"/>
              <a:ext cx="9417074" cy="1721713"/>
              <a:chOff x="0" y="0"/>
              <a:chExt cx="2531150" cy="462767"/>
            </a:xfrm>
          </p:grpSpPr>
          <p:sp>
            <p:nvSpPr>
              <p:cNvPr id="11" name="Freeform 11"/>
              <p:cNvSpPr/>
              <p:nvPr/>
            </p:nvSpPr>
            <p:spPr>
              <a:xfrm>
                <a:off x="0" y="0"/>
                <a:ext cx="2531150" cy="462767"/>
              </a:xfrm>
              <a:custGeom>
                <a:avLst/>
                <a:gdLst/>
                <a:ahLst/>
                <a:cxnLst/>
                <a:rect l="l" t="t" r="r" b="b"/>
                <a:pathLst>
                  <a:path w="2531150" h="462767">
                    <a:moveTo>
                      <a:pt x="32885" y="0"/>
                    </a:moveTo>
                    <a:lnTo>
                      <a:pt x="2498266" y="0"/>
                    </a:lnTo>
                    <a:cubicBezTo>
                      <a:pt x="2516427" y="0"/>
                      <a:pt x="2531150" y="14723"/>
                      <a:pt x="2531150" y="32885"/>
                    </a:cubicBezTo>
                    <a:lnTo>
                      <a:pt x="2531150" y="429883"/>
                    </a:lnTo>
                    <a:cubicBezTo>
                      <a:pt x="2531150" y="438604"/>
                      <a:pt x="2527686" y="446969"/>
                      <a:pt x="2521519" y="453136"/>
                    </a:cubicBezTo>
                    <a:cubicBezTo>
                      <a:pt x="2515352" y="459303"/>
                      <a:pt x="2506987" y="462767"/>
                      <a:pt x="2498266" y="462767"/>
                    </a:cubicBezTo>
                    <a:lnTo>
                      <a:pt x="32885" y="462767"/>
                    </a:lnTo>
                    <a:cubicBezTo>
                      <a:pt x="14723" y="462767"/>
                      <a:pt x="0" y="448044"/>
                      <a:pt x="0" y="429883"/>
                    </a:cubicBezTo>
                    <a:lnTo>
                      <a:pt x="0" y="32885"/>
                    </a:lnTo>
                    <a:cubicBezTo>
                      <a:pt x="0" y="14723"/>
                      <a:pt x="14723" y="0"/>
                      <a:pt x="32885" y="0"/>
                    </a:cubicBezTo>
                    <a:close/>
                  </a:path>
                </a:pathLst>
              </a:custGeom>
              <a:solidFill>
                <a:srgbClr val="000000">
                  <a:alpha val="0"/>
                </a:srgbClr>
              </a:solidFill>
              <a:ln w="57150" cap="rnd">
                <a:solidFill>
                  <a:srgbClr val="87BEC3"/>
                </a:solidFill>
                <a:prstDash val="solid"/>
                <a:round/>
              </a:ln>
            </p:spPr>
          </p:sp>
          <p:sp>
            <p:nvSpPr>
              <p:cNvPr id="12" name="TextBox 12"/>
              <p:cNvSpPr txBox="1"/>
              <p:nvPr/>
            </p:nvSpPr>
            <p:spPr>
              <a:xfrm>
                <a:off x="0" y="0"/>
                <a:ext cx="2531150" cy="462767"/>
              </a:xfrm>
              <a:prstGeom prst="rect">
                <a:avLst/>
              </a:prstGeom>
            </p:spPr>
            <p:txBody>
              <a:bodyPr lIns="50800" tIns="50800" rIns="50800" bIns="50800" rtlCol="0" anchor="ctr"/>
              <a:lstStyle/>
              <a:p>
                <a:pPr algn="ctr">
                  <a:lnSpc>
                    <a:spcPts val="1683"/>
                  </a:lnSpc>
                </a:pPr>
                <a:endParaRPr/>
              </a:p>
            </p:txBody>
          </p:sp>
        </p:grpSp>
        <p:sp>
          <p:nvSpPr>
            <p:cNvPr id="13" name="TextBox 13"/>
            <p:cNvSpPr txBox="1"/>
            <p:nvPr/>
          </p:nvSpPr>
          <p:spPr>
            <a:xfrm>
              <a:off x="569337" y="743695"/>
              <a:ext cx="8278401" cy="1282700"/>
            </a:xfrm>
            <a:prstGeom prst="rect">
              <a:avLst/>
            </a:prstGeom>
          </p:spPr>
          <p:txBody>
            <a:bodyPr lIns="0" tIns="0" rIns="0" bIns="0" rtlCol="0" anchor="t">
              <a:spAutoFit/>
            </a:bodyPr>
            <a:lstStyle/>
            <a:p>
              <a:pPr algn="ctr">
                <a:lnSpc>
                  <a:spcPts val="2883"/>
                </a:lnSpc>
              </a:pPr>
              <a:r>
                <a:rPr lang="en-US" sz="2402" b="1">
                  <a:solidFill>
                    <a:srgbClr val="0067A4"/>
                  </a:solidFill>
                  <a:latin typeface="Playfair Display Bold"/>
                  <a:ea typeface="Playfair Display Bold"/>
                  <a:cs typeface="Playfair Display Bold"/>
                  <a:sym typeface="Playfair Display Bold"/>
                </a:rPr>
                <a:t>Objectif général : </a:t>
              </a:r>
            </a:p>
            <a:p>
              <a:pPr algn="ctr">
                <a:lnSpc>
                  <a:spcPts val="1001"/>
                </a:lnSpc>
              </a:pPr>
              <a:endParaRPr lang="en-US" sz="2402" b="1">
                <a:solidFill>
                  <a:srgbClr val="0067A4"/>
                </a:solidFill>
                <a:latin typeface="Playfair Display Bold"/>
                <a:ea typeface="Playfair Display Bold"/>
                <a:cs typeface="Playfair Display Bold"/>
                <a:sym typeface="Playfair Display Bold"/>
              </a:endParaRPr>
            </a:p>
            <a:p>
              <a:pPr algn="ctr">
                <a:lnSpc>
                  <a:spcPts val="1923"/>
                </a:lnSpc>
              </a:pPr>
              <a:r>
                <a:rPr lang="en-US" sz="1602">
                  <a:solidFill>
                    <a:srgbClr val="0067A4"/>
                  </a:solidFill>
                  <a:latin typeface="Tahoma"/>
                  <a:ea typeface="Tahoma"/>
                  <a:cs typeface="Tahoma"/>
                  <a:sym typeface="Tahoma"/>
                </a:rPr>
                <a:t>Mise en place d’une stratégie de communication pour que tous les utilisateurs puissent se connecter au DCC sans difficultés.</a:t>
              </a:r>
            </a:p>
          </p:txBody>
        </p:sp>
        <p:sp>
          <p:nvSpPr>
            <p:cNvPr id="14" name="Freeform 14"/>
            <p:cNvSpPr/>
            <p:nvPr/>
          </p:nvSpPr>
          <p:spPr>
            <a:xfrm>
              <a:off x="817407" y="0"/>
              <a:ext cx="1105009" cy="1048377"/>
            </a:xfrm>
            <a:custGeom>
              <a:avLst/>
              <a:gdLst/>
              <a:ahLst/>
              <a:cxnLst/>
              <a:rect l="l" t="t" r="r" b="b"/>
              <a:pathLst>
                <a:path w="1105009" h="1048377">
                  <a:moveTo>
                    <a:pt x="0" y="0"/>
                  </a:moveTo>
                  <a:lnTo>
                    <a:pt x="1105008" y="0"/>
                  </a:lnTo>
                  <a:lnTo>
                    <a:pt x="1105008" y="1048377"/>
                  </a:lnTo>
                  <a:lnTo>
                    <a:pt x="0" y="1048377"/>
                  </a:lnTo>
                  <a:lnTo>
                    <a:pt x="0" y="0"/>
                  </a:lnTo>
                  <a:close/>
                </a:path>
              </a:pathLst>
            </a:custGeom>
            <a:blipFill>
              <a:blip r:embed="rId6"/>
              <a:stretch>
                <a:fillRect/>
              </a:stretch>
            </a:blipFill>
          </p:spPr>
        </p:sp>
      </p:grpSp>
      <p:grpSp>
        <p:nvGrpSpPr>
          <p:cNvPr id="15" name="Group 15"/>
          <p:cNvGrpSpPr/>
          <p:nvPr/>
        </p:nvGrpSpPr>
        <p:grpSpPr>
          <a:xfrm>
            <a:off x="108000" y="3497683"/>
            <a:ext cx="2691974" cy="3024000"/>
            <a:chOff x="0" y="0"/>
            <a:chExt cx="3589299" cy="4032000"/>
          </a:xfrm>
        </p:grpSpPr>
        <p:sp>
          <p:nvSpPr>
            <p:cNvPr id="16" name="Freeform 16"/>
            <p:cNvSpPr/>
            <p:nvPr/>
          </p:nvSpPr>
          <p:spPr>
            <a:xfrm>
              <a:off x="31059" y="0"/>
              <a:ext cx="3558240" cy="4032000"/>
            </a:xfrm>
            <a:custGeom>
              <a:avLst/>
              <a:gdLst/>
              <a:ahLst/>
              <a:cxnLst/>
              <a:rect l="l" t="t" r="r" b="b"/>
              <a:pathLst>
                <a:path w="3558240" h="4032000">
                  <a:moveTo>
                    <a:pt x="0" y="0"/>
                  </a:moveTo>
                  <a:lnTo>
                    <a:pt x="3558240" y="0"/>
                  </a:lnTo>
                  <a:lnTo>
                    <a:pt x="3558240" y="4032000"/>
                  </a:lnTo>
                  <a:lnTo>
                    <a:pt x="0" y="4032000"/>
                  </a:lnTo>
                  <a:lnTo>
                    <a:pt x="0" y="0"/>
                  </a:lnTo>
                  <a:close/>
                </a:path>
              </a:pathLst>
            </a:custGeom>
            <a:blipFill>
              <a:blip r:embed="rId7">
                <a:alphaModFix amt="60000"/>
                <a:extLst>
                  <a:ext uri="{96DAC541-7B7A-43D3-8B79-37D633B846F1}">
                    <asvg:svgBlip xmlns="" xmlns:asvg="http://schemas.microsoft.com/office/drawing/2016/SVG/main" r:embed="rId8"/>
                  </a:ext>
                </a:extLst>
              </a:blip>
              <a:stretch>
                <a:fillRect/>
              </a:stretch>
            </a:blipFill>
          </p:spPr>
        </p:sp>
        <p:sp>
          <p:nvSpPr>
            <p:cNvPr id="17" name="TextBox 17"/>
            <p:cNvSpPr txBox="1"/>
            <p:nvPr/>
          </p:nvSpPr>
          <p:spPr>
            <a:xfrm>
              <a:off x="0" y="1146800"/>
              <a:ext cx="3416912" cy="635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Objectif spécifique</a:t>
              </a:r>
            </a:p>
            <a:p>
              <a:pPr algn="ctr">
                <a:lnSpc>
                  <a:spcPts val="1923"/>
                </a:lnSpc>
              </a:pPr>
              <a:r>
                <a:rPr lang="en-US" sz="1602" b="1">
                  <a:solidFill>
                    <a:srgbClr val="0067A4"/>
                  </a:solidFill>
                  <a:latin typeface="Tahoma Bold"/>
                  <a:ea typeface="Tahoma Bold"/>
                  <a:cs typeface="Tahoma Bold"/>
                  <a:sym typeface="Tahoma Bold"/>
                </a:rPr>
                <a:t> N°1 :</a:t>
              </a:r>
            </a:p>
          </p:txBody>
        </p:sp>
        <p:sp>
          <p:nvSpPr>
            <p:cNvPr id="18" name="TextBox 18"/>
            <p:cNvSpPr txBox="1"/>
            <p:nvPr/>
          </p:nvSpPr>
          <p:spPr>
            <a:xfrm>
              <a:off x="321292" y="1972300"/>
              <a:ext cx="2774329" cy="1270000"/>
            </a:xfrm>
            <a:prstGeom prst="rect">
              <a:avLst/>
            </a:prstGeom>
          </p:spPr>
          <p:txBody>
            <a:bodyPr lIns="0" tIns="0" rIns="0" bIns="0" rtlCol="0" anchor="t">
              <a:spAutoFit/>
            </a:bodyPr>
            <a:lstStyle/>
            <a:p>
              <a:pPr algn="ctr">
                <a:lnSpc>
                  <a:spcPts val="1923"/>
                </a:lnSpc>
              </a:pPr>
              <a:r>
                <a:rPr lang="en-US" sz="1602">
                  <a:solidFill>
                    <a:srgbClr val="0067A4"/>
                  </a:solidFill>
                  <a:latin typeface="Tahoma"/>
                  <a:ea typeface="Tahoma"/>
                  <a:cs typeface="Tahoma"/>
                  <a:sym typeface="Tahoma"/>
                </a:rPr>
                <a:t>Construire ou mettre à jour des outils d’information sur les modes de connexion.</a:t>
              </a:r>
            </a:p>
          </p:txBody>
        </p:sp>
      </p:grpSp>
      <p:grpSp>
        <p:nvGrpSpPr>
          <p:cNvPr id="19" name="Group 19"/>
          <p:cNvGrpSpPr/>
          <p:nvPr/>
        </p:nvGrpSpPr>
        <p:grpSpPr>
          <a:xfrm>
            <a:off x="2672232" y="3497683"/>
            <a:ext cx="2724422" cy="3024000"/>
            <a:chOff x="0" y="0"/>
            <a:chExt cx="3632562" cy="4032000"/>
          </a:xfrm>
        </p:grpSpPr>
        <p:sp>
          <p:nvSpPr>
            <p:cNvPr id="20" name="Freeform 20"/>
            <p:cNvSpPr/>
            <p:nvPr/>
          </p:nvSpPr>
          <p:spPr>
            <a:xfrm>
              <a:off x="74322" y="0"/>
              <a:ext cx="3558240" cy="4032000"/>
            </a:xfrm>
            <a:custGeom>
              <a:avLst/>
              <a:gdLst/>
              <a:ahLst/>
              <a:cxnLst/>
              <a:rect l="l" t="t" r="r" b="b"/>
              <a:pathLst>
                <a:path w="3558240" h="4032000">
                  <a:moveTo>
                    <a:pt x="0" y="0"/>
                  </a:moveTo>
                  <a:lnTo>
                    <a:pt x="3558240" y="0"/>
                  </a:lnTo>
                  <a:lnTo>
                    <a:pt x="3558240" y="4032000"/>
                  </a:lnTo>
                  <a:lnTo>
                    <a:pt x="0" y="4032000"/>
                  </a:lnTo>
                  <a:lnTo>
                    <a:pt x="0" y="0"/>
                  </a:lnTo>
                  <a:close/>
                </a:path>
              </a:pathLst>
            </a:custGeom>
            <a:blipFill>
              <a:blip r:embed="rId7">
                <a:alphaModFix amt="60000"/>
                <a:extLst>
                  <a:ext uri="{96DAC541-7B7A-43D3-8B79-37D633B846F1}">
                    <asvg:svgBlip xmlns="" xmlns:asvg="http://schemas.microsoft.com/office/drawing/2016/SVG/main" r:embed="rId8"/>
                  </a:ext>
                </a:extLst>
              </a:blip>
              <a:stretch>
                <a:fillRect/>
              </a:stretch>
            </a:blipFill>
          </p:spPr>
        </p:sp>
        <p:sp>
          <p:nvSpPr>
            <p:cNvPr id="21" name="TextBox 21"/>
            <p:cNvSpPr txBox="1"/>
            <p:nvPr/>
          </p:nvSpPr>
          <p:spPr>
            <a:xfrm>
              <a:off x="111622" y="1972300"/>
              <a:ext cx="3193668" cy="1270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 </a:t>
              </a:r>
              <a:r>
                <a:rPr lang="en-US" sz="1602">
                  <a:solidFill>
                    <a:srgbClr val="0067A4"/>
                  </a:solidFill>
                  <a:latin typeface="Tahoma"/>
                  <a:ea typeface="Tahoma"/>
                  <a:cs typeface="Tahoma"/>
                  <a:sym typeface="Tahoma"/>
                </a:rPr>
                <a:t>Informer les utilisateurs actifs du DCC sur les moyens d’authentification disponibles.</a:t>
              </a:r>
            </a:p>
          </p:txBody>
        </p:sp>
        <p:sp>
          <p:nvSpPr>
            <p:cNvPr id="22" name="TextBox 22"/>
            <p:cNvSpPr txBox="1"/>
            <p:nvPr/>
          </p:nvSpPr>
          <p:spPr>
            <a:xfrm>
              <a:off x="0" y="1146800"/>
              <a:ext cx="3416912" cy="635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Objectif spécifique</a:t>
              </a:r>
            </a:p>
            <a:p>
              <a:pPr algn="ctr">
                <a:lnSpc>
                  <a:spcPts val="1923"/>
                </a:lnSpc>
              </a:pPr>
              <a:r>
                <a:rPr lang="en-US" sz="1602" b="1">
                  <a:solidFill>
                    <a:srgbClr val="0067A4"/>
                  </a:solidFill>
                  <a:latin typeface="Tahoma Bold"/>
                  <a:ea typeface="Tahoma Bold"/>
                  <a:cs typeface="Tahoma Bold"/>
                  <a:sym typeface="Tahoma Bold"/>
                </a:rPr>
                <a:t> N°2 :</a:t>
              </a:r>
            </a:p>
          </p:txBody>
        </p:sp>
      </p:grpSp>
      <p:grpSp>
        <p:nvGrpSpPr>
          <p:cNvPr id="23" name="Group 23"/>
          <p:cNvGrpSpPr/>
          <p:nvPr/>
        </p:nvGrpSpPr>
        <p:grpSpPr>
          <a:xfrm>
            <a:off x="5272689" y="3497683"/>
            <a:ext cx="2705991" cy="3024000"/>
            <a:chOff x="0" y="0"/>
            <a:chExt cx="3607987" cy="4032000"/>
          </a:xfrm>
        </p:grpSpPr>
        <p:sp>
          <p:nvSpPr>
            <p:cNvPr id="24" name="Freeform 24"/>
            <p:cNvSpPr/>
            <p:nvPr/>
          </p:nvSpPr>
          <p:spPr>
            <a:xfrm>
              <a:off x="49747" y="0"/>
              <a:ext cx="3558240" cy="4032000"/>
            </a:xfrm>
            <a:custGeom>
              <a:avLst/>
              <a:gdLst/>
              <a:ahLst/>
              <a:cxnLst/>
              <a:rect l="l" t="t" r="r" b="b"/>
              <a:pathLst>
                <a:path w="3558240" h="4032000">
                  <a:moveTo>
                    <a:pt x="0" y="0"/>
                  </a:moveTo>
                  <a:lnTo>
                    <a:pt x="3558240" y="0"/>
                  </a:lnTo>
                  <a:lnTo>
                    <a:pt x="3558240" y="4032000"/>
                  </a:lnTo>
                  <a:lnTo>
                    <a:pt x="0" y="4032000"/>
                  </a:lnTo>
                  <a:lnTo>
                    <a:pt x="0" y="0"/>
                  </a:lnTo>
                  <a:close/>
                </a:path>
              </a:pathLst>
            </a:custGeom>
            <a:blipFill>
              <a:blip r:embed="rId7">
                <a:alphaModFix amt="60000"/>
                <a:extLst>
                  <a:ext uri="{96DAC541-7B7A-43D3-8B79-37D633B846F1}">
                    <asvg:svgBlip xmlns="" xmlns:asvg="http://schemas.microsoft.com/office/drawing/2016/SVG/main" r:embed="rId8"/>
                  </a:ext>
                </a:extLst>
              </a:blip>
              <a:stretch>
                <a:fillRect/>
              </a:stretch>
            </a:blipFill>
          </p:spPr>
        </p:sp>
        <p:sp>
          <p:nvSpPr>
            <p:cNvPr id="25" name="TextBox 25"/>
            <p:cNvSpPr txBox="1"/>
            <p:nvPr/>
          </p:nvSpPr>
          <p:spPr>
            <a:xfrm>
              <a:off x="120411" y="1972300"/>
              <a:ext cx="3176090" cy="952500"/>
            </a:xfrm>
            <a:prstGeom prst="rect">
              <a:avLst/>
            </a:prstGeom>
          </p:spPr>
          <p:txBody>
            <a:bodyPr lIns="0" tIns="0" rIns="0" bIns="0" rtlCol="0" anchor="t">
              <a:spAutoFit/>
            </a:bodyPr>
            <a:lstStyle/>
            <a:p>
              <a:pPr algn="ctr">
                <a:lnSpc>
                  <a:spcPts val="1923"/>
                </a:lnSpc>
              </a:pPr>
              <a:r>
                <a:rPr lang="en-US" sz="1602" b="1">
                  <a:solidFill>
                    <a:srgbClr val="0168B3"/>
                  </a:solidFill>
                  <a:latin typeface="Tahoma Bold"/>
                  <a:ea typeface="Tahoma Bold"/>
                  <a:cs typeface="Tahoma Bold"/>
                  <a:sym typeface="Tahoma Bold"/>
                </a:rPr>
                <a:t> </a:t>
              </a:r>
              <a:r>
                <a:rPr lang="en-US" sz="1602">
                  <a:solidFill>
                    <a:srgbClr val="0168B3"/>
                  </a:solidFill>
                  <a:latin typeface="Tahoma"/>
                  <a:ea typeface="Tahoma"/>
                  <a:cs typeface="Tahoma"/>
                  <a:sym typeface="Tahoma"/>
                </a:rPr>
                <a:t>Former les utilisateurs aux modes d’authentification du DCC.</a:t>
              </a:r>
            </a:p>
          </p:txBody>
        </p:sp>
        <p:sp>
          <p:nvSpPr>
            <p:cNvPr id="26" name="TextBox 26"/>
            <p:cNvSpPr txBox="1"/>
            <p:nvPr/>
          </p:nvSpPr>
          <p:spPr>
            <a:xfrm>
              <a:off x="0" y="1146800"/>
              <a:ext cx="3416912" cy="635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Objectif spécifique</a:t>
              </a:r>
            </a:p>
            <a:p>
              <a:pPr algn="ctr">
                <a:lnSpc>
                  <a:spcPts val="1923"/>
                </a:lnSpc>
              </a:pPr>
              <a:r>
                <a:rPr lang="en-US" sz="1602" b="1">
                  <a:solidFill>
                    <a:srgbClr val="0067A4"/>
                  </a:solidFill>
                  <a:latin typeface="Tahoma Bold"/>
                  <a:ea typeface="Tahoma Bold"/>
                  <a:cs typeface="Tahoma Bold"/>
                  <a:sym typeface="Tahoma Bold"/>
                </a:rPr>
                <a:t> N°3 :</a:t>
              </a:r>
            </a:p>
          </p:txBody>
        </p:sp>
      </p:grpSp>
      <p:grpSp>
        <p:nvGrpSpPr>
          <p:cNvPr id="27" name="Group 27"/>
          <p:cNvGrpSpPr/>
          <p:nvPr/>
        </p:nvGrpSpPr>
        <p:grpSpPr>
          <a:xfrm>
            <a:off x="7879320" y="3497683"/>
            <a:ext cx="2668680" cy="3024000"/>
            <a:chOff x="0" y="0"/>
            <a:chExt cx="3558240" cy="4032000"/>
          </a:xfrm>
        </p:grpSpPr>
        <p:sp>
          <p:nvSpPr>
            <p:cNvPr id="28" name="Freeform 28"/>
            <p:cNvSpPr/>
            <p:nvPr/>
          </p:nvSpPr>
          <p:spPr>
            <a:xfrm>
              <a:off x="0" y="0"/>
              <a:ext cx="3558240" cy="4032000"/>
            </a:xfrm>
            <a:custGeom>
              <a:avLst/>
              <a:gdLst/>
              <a:ahLst/>
              <a:cxnLst/>
              <a:rect l="l" t="t" r="r" b="b"/>
              <a:pathLst>
                <a:path w="3558240" h="4032000">
                  <a:moveTo>
                    <a:pt x="0" y="0"/>
                  </a:moveTo>
                  <a:lnTo>
                    <a:pt x="3558240" y="0"/>
                  </a:lnTo>
                  <a:lnTo>
                    <a:pt x="3558240" y="4032000"/>
                  </a:lnTo>
                  <a:lnTo>
                    <a:pt x="0" y="4032000"/>
                  </a:lnTo>
                  <a:lnTo>
                    <a:pt x="0" y="0"/>
                  </a:lnTo>
                  <a:close/>
                </a:path>
              </a:pathLst>
            </a:custGeom>
            <a:blipFill>
              <a:blip r:embed="rId7">
                <a:alphaModFix amt="60000"/>
                <a:extLst>
                  <a:ext uri="{96DAC541-7B7A-43D3-8B79-37D633B846F1}">
                    <asvg:svgBlip xmlns="" xmlns:asvg="http://schemas.microsoft.com/office/drawing/2016/SVG/main" r:embed="rId8"/>
                  </a:ext>
                </a:extLst>
              </a:blip>
              <a:stretch>
                <a:fillRect/>
              </a:stretch>
            </a:blipFill>
          </p:spPr>
        </p:sp>
        <p:sp>
          <p:nvSpPr>
            <p:cNvPr id="29" name="TextBox 29"/>
            <p:cNvSpPr txBox="1"/>
            <p:nvPr/>
          </p:nvSpPr>
          <p:spPr>
            <a:xfrm>
              <a:off x="177772" y="1972300"/>
              <a:ext cx="3202696" cy="952500"/>
            </a:xfrm>
            <a:prstGeom prst="rect">
              <a:avLst/>
            </a:prstGeom>
          </p:spPr>
          <p:txBody>
            <a:bodyPr lIns="0" tIns="0" rIns="0" bIns="0" rtlCol="0" anchor="t">
              <a:spAutoFit/>
            </a:bodyPr>
            <a:lstStyle/>
            <a:p>
              <a:pPr algn="ctr">
                <a:lnSpc>
                  <a:spcPts val="1923"/>
                </a:lnSpc>
              </a:pPr>
              <a:r>
                <a:rPr lang="en-US" sz="1602">
                  <a:solidFill>
                    <a:srgbClr val="0168B3"/>
                  </a:solidFill>
                  <a:latin typeface="Tahoma"/>
                  <a:ea typeface="Tahoma"/>
                  <a:cs typeface="Tahoma"/>
                  <a:sym typeface="Tahoma"/>
                </a:rPr>
                <a:t>Sensibiliser les utilisateurs aux enjeux d’une authentification forte.</a:t>
              </a:r>
            </a:p>
          </p:txBody>
        </p:sp>
        <p:sp>
          <p:nvSpPr>
            <p:cNvPr id="30" name="TextBox 30"/>
            <p:cNvSpPr txBox="1"/>
            <p:nvPr/>
          </p:nvSpPr>
          <p:spPr>
            <a:xfrm>
              <a:off x="70664" y="1146800"/>
              <a:ext cx="3416912" cy="6350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Objectif spécifique</a:t>
              </a:r>
            </a:p>
            <a:p>
              <a:pPr algn="ctr">
                <a:lnSpc>
                  <a:spcPts val="1923"/>
                </a:lnSpc>
              </a:pPr>
              <a:r>
                <a:rPr lang="en-US" sz="1602" b="1">
                  <a:solidFill>
                    <a:srgbClr val="0067A4"/>
                  </a:solidFill>
                  <a:latin typeface="Tahoma Bold"/>
                  <a:ea typeface="Tahoma Bold"/>
                  <a:cs typeface="Tahoma Bold"/>
                  <a:sym typeface="Tahoma Bold"/>
                </a:rPr>
                <a:t> N°4 :</a:t>
              </a:r>
            </a:p>
          </p:txBody>
        </p:sp>
      </p:gr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sp>
        <p:nvSpPr>
          <p:cNvPr id="2" name="Freeform 2"/>
          <p:cNvSpPr/>
          <p:nvPr/>
        </p:nvSpPr>
        <p:spPr>
          <a:xfrm flipH="1">
            <a:off x="-13426" y="0"/>
            <a:ext cx="3150326" cy="1555473"/>
          </a:xfrm>
          <a:custGeom>
            <a:avLst/>
            <a:gdLst/>
            <a:ahLst/>
            <a:cxnLst/>
            <a:rect l="l" t="t" r="r" b="b"/>
            <a:pathLst>
              <a:path w="3150326" h="1555473">
                <a:moveTo>
                  <a:pt x="3150326" y="0"/>
                </a:moveTo>
                <a:lnTo>
                  <a:pt x="0" y="0"/>
                </a:lnTo>
                <a:lnTo>
                  <a:pt x="0" y="1555473"/>
                </a:lnTo>
                <a:lnTo>
                  <a:pt x="3150326" y="1555473"/>
                </a:lnTo>
                <a:lnTo>
                  <a:pt x="3150326"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3947" y="124719"/>
            <a:ext cx="2029297" cy="507324"/>
          </a:xfrm>
          <a:custGeom>
            <a:avLst/>
            <a:gdLst/>
            <a:ahLst/>
            <a:cxnLst/>
            <a:rect l="l" t="t" r="r" b="b"/>
            <a:pathLst>
              <a:path w="2029297" h="507324">
                <a:moveTo>
                  <a:pt x="0" y="0"/>
                </a:moveTo>
                <a:lnTo>
                  <a:pt x="2029296" y="0"/>
                </a:lnTo>
                <a:lnTo>
                  <a:pt x="2029296" y="507325"/>
                </a:lnTo>
                <a:lnTo>
                  <a:pt x="0" y="507325"/>
                </a:lnTo>
                <a:lnTo>
                  <a:pt x="0" y="0"/>
                </a:lnTo>
                <a:close/>
              </a:path>
            </a:pathLst>
          </a:custGeom>
          <a:blipFill>
            <a:blip r:embed="rId4"/>
            <a:stretch>
              <a:fillRect/>
            </a:stretch>
          </a:blipFill>
        </p:spPr>
      </p:sp>
      <p:grpSp>
        <p:nvGrpSpPr>
          <p:cNvPr id="4" name="Group 4"/>
          <p:cNvGrpSpPr/>
          <p:nvPr/>
        </p:nvGrpSpPr>
        <p:grpSpPr>
          <a:xfrm>
            <a:off x="1113388" y="1694173"/>
            <a:ext cx="8465224" cy="983758"/>
            <a:chOff x="0" y="0"/>
            <a:chExt cx="11286965" cy="1311677"/>
          </a:xfrm>
        </p:grpSpPr>
        <p:grpSp>
          <p:nvGrpSpPr>
            <p:cNvPr id="5" name="Group 5"/>
            <p:cNvGrpSpPr/>
            <p:nvPr/>
          </p:nvGrpSpPr>
          <p:grpSpPr>
            <a:xfrm>
              <a:off x="6014391" y="0"/>
              <a:ext cx="5272575" cy="1311677"/>
              <a:chOff x="0" y="0"/>
              <a:chExt cx="1417179" cy="352557"/>
            </a:xfrm>
          </p:grpSpPr>
          <p:sp>
            <p:nvSpPr>
              <p:cNvPr id="6" name="Freeform 6"/>
              <p:cNvSpPr/>
              <p:nvPr/>
            </p:nvSpPr>
            <p:spPr>
              <a:xfrm>
                <a:off x="0" y="0"/>
                <a:ext cx="1417179" cy="352557"/>
              </a:xfrm>
              <a:custGeom>
                <a:avLst/>
                <a:gdLst/>
                <a:ahLst/>
                <a:cxnLst/>
                <a:rect l="l" t="t" r="r" b="b"/>
                <a:pathLst>
                  <a:path w="1417179" h="352557">
                    <a:moveTo>
                      <a:pt x="31325" y="0"/>
                    </a:moveTo>
                    <a:lnTo>
                      <a:pt x="1385854" y="0"/>
                    </a:lnTo>
                    <a:cubicBezTo>
                      <a:pt x="1394162" y="0"/>
                      <a:pt x="1402130" y="3300"/>
                      <a:pt x="1408004" y="9175"/>
                    </a:cubicBezTo>
                    <a:cubicBezTo>
                      <a:pt x="1413879" y="15049"/>
                      <a:pt x="1417179" y="23017"/>
                      <a:pt x="1417179" y="31325"/>
                    </a:cubicBezTo>
                    <a:lnTo>
                      <a:pt x="1417179" y="321232"/>
                    </a:lnTo>
                    <a:cubicBezTo>
                      <a:pt x="1417179" y="329540"/>
                      <a:pt x="1413879" y="337507"/>
                      <a:pt x="1408004" y="343382"/>
                    </a:cubicBezTo>
                    <a:cubicBezTo>
                      <a:pt x="1402130" y="349256"/>
                      <a:pt x="1394162" y="352557"/>
                      <a:pt x="1385854" y="352557"/>
                    </a:cubicBezTo>
                    <a:lnTo>
                      <a:pt x="31325" y="352557"/>
                    </a:lnTo>
                    <a:cubicBezTo>
                      <a:pt x="23017" y="352557"/>
                      <a:pt x="15049" y="349256"/>
                      <a:pt x="9175" y="343382"/>
                    </a:cubicBezTo>
                    <a:cubicBezTo>
                      <a:pt x="3300" y="337507"/>
                      <a:pt x="0" y="329540"/>
                      <a:pt x="0" y="321232"/>
                    </a:cubicBezTo>
                    <a:lnTo>
                      <a:pt x="0" y="31325"/>
                    </a:lnTo>
                    <a:cubicBezTo>
                      <a:pt x="0" y="23017"/>
                      <a:pt x="3300" y="15049"/>
                      <a:pt x="9175" y="9175"/>
                    </a:cubicBezTo>
                    <a:cubicBezTo>
                      <a:pt x="15049" y="3300"/>
                      <a:pt x="23017" y="0"/>
                      <a:pt x="31325" y="0"/>
                    </a:cubicBezTo>
                    <a:close/>
                  </a:path>
                </a:pathLst>
              </a:custGeom>
              <a:solidFill>
                <a:srgbClr val="000000">
                  <a:alpha val="0"/>
                </a:srgbClr>
              </a:solidFill>
              <a:ln w="57150" cap="sq">
                <a:solidFill>
                  <a:srgbClr val="87BEC3"/>
                </a:solidFill>
                <a:prstDash val="solid"/>
                <a:miter/>
              </a:ln>
            </p:spPr>
          </p:sp>
          <p:sp>
            <p:nvSpPr>
              <p:cNvPr id="7" name="TextBox 7"/>
              <p:cNvSpPr txBox="1"/>
              <p:nvPr/>
            </p:nvSpPr>
            <p:spPr>
              <a:xfrm>
                <a:off x="0" y="0"/>
                <a:ext cx="1417179" cy="352557"/>
              </a:xfrm>
              <a:prstGeom prst="rect">
                <a:avLst/>
              </a:prstGeom>
            </p:spPr>
            <p:txBody>
              <a:bodyPr lIns="50800" tIns="50800" rIns="50800" bIns="50800" rtlCol="0" anchor="ctr"/>
              <a:lstStyle/>
              <a:p>
                <a:pPr algn="ctr">
                  <a:lnSpc>
                    <a:spcPts val="1683"/>
                  </a:lnSpc>
                </a:pPr>
                <a:endParaRPr/>
              </a:p>
            </p:txBody>
          </p:sp>
        </p:grpSp>
        <p:sp>
          <p:nvSpPr>
            <p:cNvPr id="8" name="TextBox 8"/>
            <p:cNvSpPr txBox="1"/>
            <p:nvPr/>
          </p:nvSpPr>
          <p:spPr>
            <a:xfrm>
              <a:off x="6080516" y="179589"/>
              <a:ext cx="5140323" cy="9525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Les acteurs à cibler ont été identifiés pour que cette stratégie de communication soit sur mesure.</a:t>
              </a:r>
            </a:p>
          </p:txBody>
        </p:sp>
        <p:grpSp>
          <p:nvGrpSpPr>
            <p:cNvPr id="9" name="Group 9"/>
            <p:cNvGrpSpPr/>
            <p:nvPr/>
          </p:nvGrpSpPr>
          <p:grpSpPr>
            <a:xfrm>
              <a:off x="10841" y="0"/>
              <a:ext cx="5272575" cy="1311677"/>
              <a:chOff x="0" y="0"/>
              <a:chExt cx="1417179" cy="352557"/>
            </a:xfrm>
          </p:grpSpPr>
          <p:sp>
            <p:nvSpPr>
              <p:cNvPr id="10" name="Freeform 10"/>
              <p:cNvSpPr/>
              <p:nvPr/>
            </p:nvSpPr>
            <p:spPr>
              <a:xfrm>
                <a:off x="0" y="0"/>
                <a:ext cx="1417179" cy="352557"/>
              </a:xfrm>
              <a:custGeom>
                <a:avLst/>
                <a:gdLst/>
                <a:ahLst/>
                <a:cxnLst/>
                <a:rect l="l" t="t" r="r" b="b"/>
                <a:pathLst>
                  <a:path w="1417179" h="352557">
                    <a:moveTo>
                      <a:pt x="31325" y="0"/>
                    </a:moveTo>
                    <a:lnTo>
                      <a:pt x="1385854" y="0"/>
                    </a:lnTo>
                    <a:cubicBezTo>
                      <a:pt x="1394162" y="0"/>
                      <a:pt x="1402130" y="3300"/>
                      <a:pt x="1408004" y="9175"/>
                    </a:cubicBezTo>
                    <a:cubicBezTo>
                      <a:pt x="1413879" y="15049"/>
                      <a:pt x="1417179" y="23017"/>
                      <a:pt x="1417179" y="31325"/>
                    </a:cubicBezTo>
                    <a:lnTo>
                      <a:pt x="1417179" y="321232"/>
                    </a:lnTo>
                    <a:cubicBezTo>
                      <a:pt x="1417179" y="329540"/>
                      <a:pt x="1413879" y="337507"/>
                      <a:pt x="1408004" y="343382"/>
                    </a:cubicBezTo>
                    <a:cubicBezTo>
                      <a:pt x="1402130" y="349256"/>
                      <a:pt x="1394162" y="352557"/>
                      <a:pt x="1385854" y="352557"/>
                    </a:cubicBezTo>
                    <a:lnTo>
                      <a:pt x="31325" y="352557"/>
                    </a:lnTo>
                    <a:cubicBezTo>
                      <a:pt x="23017" y="352557"/>
                      <a:pt x="15049" y="349256"/>
                      <a:pt x="9175" y="343382"/>
                    </a:cubicBezTo>
                    <a:cubicBezTo>
                      <a:pt x="3300" y="337507"/>
                      <a:pt x="0" y="329540"/>
                      <a:pt x="0" y="321232"/>
                    </a:cubicBezTo>
                    <a:lnTo>
                      <a:pt x="0" y="31325"/>
                    </a:lnTo>
                    <a:cubicBezTo>
                      <a:pt x="0" y="23017"/>
                      <a:pt x="3300" y="15049"/>
                      <a:pt x="9175" y="9175"/>
                    </a:cubicBezTo>
                    <a:cubicBezTo>
                      <a:pt x="15049" y="3300"/>
                      <a:pt x="23017" y="0"/>
                      <a:pt x="31325" y="0"/>
                    </a:cubicBezTo>
                    <a:close/>
                  </a:path>
                </a:pathLst>
              </a:custGeom>
              <a:solidFill>
                <a:srgbClr val="000000">
                  <a:alpha val="0"/>
                </a:srgbClr>
              </a:solidFill>
              <a:ln w="57150" cap="sq">
                <a:solidFill>
                  <a:srgbClr val="87BEC3"/>
                </a:solidFill>
                <a:prstDash val="solid"/>
                <a:miter/>
              </a:ln>
            </p:spPr>
          </p:sp>
          <p:sp>
            <p:nvSpPr>
              <p:cNvPr id="11" name="TextBox 11"/>
              <p:cNvSpPr txBox="1"/>
              <p:nvPr/>
            </p:nvSpPr>
            <p:spPr>
              <a:xfrm>
                <a:off x="0" y="0"/>
                <a:ext cx="1417179" cy="352557"/>
              </a:xfrm>
              <a:prstGeom prst="rect">
                <a:avLst/>
              </a:prstGeom>
            </p:spPr>
            <p:txBody>
              <a:bodyPr lIns="50800" tIns="50800" rIns="50800" bIns="50800" rtlCol="0" anchor="ctr"/>
              <a:lstStyle/>
              <a:p>
                <a:pPr algn="ctr">
                  <a:lnSpc>
                    <a:spcPts val="1683"/>
                  </a:lnSpc>
                </a:pPr>
                <a:endParaRPr/>
              </a:p>
            </p:txBody>
          </p:sp>
        </p:grpSp>
        <p:sp>
          <p:nvSpPr>
            <p:cNvPr id="12" name="TextBox 12"/>
            <p:cNvSpPr txBox="1"/>
            <p:nvPr/>
          </p:nvSpPr>
          <p:spPr>
            <a:xfrm>
              <a:off x="0" y="179589"/>
              <a:ext cx="5294256" cy="9525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L’équipe communication et DCC ont travaillé en lien pour établir une stratégie de communication.</a:t>
              </a:r>
            </a:p>
          </p:txBody>
        </p:sp>
      </p:grpSp>
      <p:grpSp>
        <p:nvGrpSpPr>
          <p:cNvPr id="13" name="Group 13"/>
          <p:cNvGrpSpPr/>
          <p:nvPr/>
        </p:nvGrpSpPr>
        <p:grpSpPr>
          <a:xfrm>
            <a:off x="3274837" y="514244"/>
            <a:ext cx="4142327" cy="730609"/>
            <a:chOff x="0" y="0"/>
            <a:chExt cx="5523102" cy="974145"/>
          </a:xfrm>
        </p:grpSpPr>
        <p:sp>
          <p:nvSpPr>
            <p:cNvPr id="14" name="Freeform 14"/>
            <p:cNvSpPr/>
            <p:nvPr/>
          </p:nvSpPr>
          <p:spPr>
            <a:xfrm>
              <a:off x="0" y="0"/>
              <a:ext cx="5523103" cy="974145"/>
            </a:xfrm>
            <a:custGeom>
              <a:avLst/>
              <a:gdLst/>
              <a:ahLst/>
              <a:cxnLst/>
              <a:rect l="l" t="t" r="r" b="b"/>
              <a:pathLst>
                <a:path w="5523103" h="974145">
                  <a:moveTo>
                    <a:pt x="0" y="0"/>
                  </a:moveTo>
                  <a:lnTo>
                    <a:pt x="5523103" y="0"/>
                  </a:lnTo>
                  <a:lnTo>
                    <a:pt x="5523103" y="974145"/>
                  </a:lnTo>
                  <a:lnTo>
                    <a:pt x="0" y="974145"/>
                  </a:lnTo>
                  <a:close/>
                </a:path>
              </a:pathLst>
            </a:custGeom>
            <a:solidFill>
              <a:srgbClr val="000000">
                <a:alpha val="0"/>
              </a:srgbClr>
            </a:solidFill>
          </p:spPr>
        </p:sp>
        <p:sp>
          <p:nvSpPr>
            <p:cNvPr id="15" name="TextBox 15"/>
            <p:cNvSpPr txBox="1"/>
            <p:nvPr/>
          </p:nvSpPr>
          <p:spPr>
            <a:xfrm>
              <a:off x="0" y="0"/>
              <a:ext cx="552310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MÉTHODOLOGIE</a:t>
              </a:r>
            </a:p>
          </p:txBody>
        </p:sp>
      </p:grpSp>
      <p:sp>
        <p:nvSpPr>
          <p:cNvPr id="16" name="Freeform 16"/>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17" name="Group 17"/>
          <p:cNvGrpSpPr/>
          <p:nvPr/>
        </p:nvGrpSpPr>
        <p:grpSpPr>
          <a:xfrm>
            <a:off x="672793" y="3029014"/>
            <a:ext cx="9346414" cy="4353377"/>
            <a:chOff x="0" y="0"/>
            <a:chExt cx="12461885" cy="5804503"/>
          </a:xfrm>
        </p:grpSpPr>
        <p:sp>
          <p:nvSpPr>
            <p:cNvPr id="18" name="Freeform 18"/>
            <p:cNvSpPr/>
            <p:nvPr/>
          </p:nvSpPr>
          <p:spPr>
            <a:xfrm>
              <a:off x="6189539" y="1271429"/>
              <a:ext cx="1627741" cy="411375"/>
            </a:xfrm>
            <a:custGeom>
              <a:avLst/>
              <a:gdLst/>
              <a:ahLst/>
              <a:cxnLst/>
              <a:rect l="l" t="t" r="r" b="b"/>
              <a:pathLst>
                <a:path w="1627741" h="411375">
                  <a:moveTo>
                    <a:pt x="0" y="0"/>
                  </a:moveTo>
                  <a:lnTo>
                    <a:pt x="1627741" y="0"/>
                  </a:lnTo>
                  <a:lnTo>
                    <a:pt x="1627741" y="411374"/>
                  </a:lnTo>
                  <a:lnTo>
                    <a:pt x="0" y="41137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9" name="Freeform 19"/>
            <p:cNvSpPr/>
            <p:nvPr/>
          </p:nvSpPr>
          <p:spPr>
            <a:xfrm>
              <a:off x="6189539" y="2556521"/>
              <a:ext cx="1627741" cy="411375"/>
            </a:xfrm>
            <a:custGeom>
              <a:avLst/>
              <a:gdLst/>
              <a:ahLst/>
              <a:cxnLst/>
              <a:rect l="l" t="t" r="r" b="b"/>
              <a:pathLst>
                <a:path w="1627741" h="411375">
                  <a:moveTo>
                    <a:pt x="0" y="0"/>
                  </a:moveTo>
                  <a:lnTo>
                    <a:pt x="1627741" y="0"/>
                  </a:lnTo>
                  <a:lnTo>
                    <a:pt x="1627741" y="411375"/>
                  </a:lnTo>
                  <a:lnTo>
                    <a:pt x="0" y="4113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0" name="Freeform 20"/>
            <p:cNvSpPr/>
            <p:nvPr/>
          </p:nvSpPr>
          <p:spPr>
            <a:xfrm rot="-1456936">
              <a:off x="8801799" y="924061"/>
              <a:ext cx="1123200" cy="283863"/>
            </a:xfrm>
            <a:custGeom>
              <a:avLst/>
              <a:gdLst/>
              <a:ahLst/>
              <a:cxnLst/>
              <a:rect l="l" t="t" r="r" b="b"/>
              <a:pathLst>
                <a:path w="1123200" h="283863">
                  <a:moveTo>
                    <a:pt x="0" y="0"/>
                  </a:moveTo>
                  <a:lnTo>
                    <a:pt x="1123200" y="0"/>
                  </a:lnTo>
                  <a:lnTo>
                    <a:pt x="1123200" y="283863"/>
                  </a:lnTo>
                  <a:lnTo>
                    <a:pt x="0" y="28386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1" name="Freeform 21"/>
            <p:cNvSpPr/>
            <p:nvPr/>
          </p:nvSpPr>
          <p:spPr>
            <a:xfrm rot="1471902">
              <a:off x="8848767" y="1646967"/>
              <a:ext cx="1124668" cy="284234"/>
            </a:xfrm>
            <a:custGeom>
              <a:avLst/>
              <a:gdLst/>
              <a:ahLst/>
              <a:cxnLst/>
              <a:rect l="l" t="t" r="r" b="b"/>
              <a:pathLst>
                <a:path w="1124668" h="284234">
                  <a:moveTo>
                    <a:pt x="0" y="0"/>
                  </a:moveTo>
                  <a:lnTo>
                    <a:pt x="1124668" y="0"/>
                  </a:lnTo>
                  <a:lnTo>
                    <a:pt x="1124668" y="284234"/>
                  </a:lnTo>
                  <a:lnTo>
                    <a:pt x="0" y="2842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2" name="Freeform 22"/>
            <p:cNvSpPr/>
            <p:nvPr/>
          </p:nvSpPr>
          <p:spPr>
            <a:xfrm>
              <a:off x="7817280" y="2254138"/>
              <a:ext cx="1055890" cy="1016142"/>
            </a:xfrm>
            <a:custGeom>
              <a:avLst/>
              <a:gdLst/>
              <a:ahLst/>
              <a:cxnLst/>
              <a:rect l="l" t="t" r="r" b="b"/>
              <a:pathLst>
                <a:path w="1055890" h="1016142">
                  <a:moveTo>
                    <a:pt x="0" y="0"/>
                  </a:moveTo>
                  <a:lnTo>
                    <a:pt x="1055890" y="0"/>
                  </a:lnTo>
                  <a:lnTo>
                    <a:pt x="1055890" y="1016142"/>
                  </a:lnTo>
                  <a:lnTo>
                    <a:pt x="0" y="1016142"/>
                  </a:lnTo>
                  <a:lnTo>
                    <a:pt x="0" y="0"/>
                  </a:lnTo>
                  <a:close/>
                </a:path>
              </a:pathLst>
            </a:custGeom>
            <a:blipFill>
              <a:blip r:embed="rId8"/>
              <a:stretch>
                <a:fillRect t="-74" b="-74"/>
              </a:stretch>
            </a:blipFill>
          </p:spPr>
        </p:sp>
        <p:sp>
          <p:nvSpPr>
            <p:cNvPr id="23" name="TextBox 23"/>
            <p:cNvSpPr txBox="1"/>
            <p:nvPr/>
          </p:nvSpPr>
          <p:spPr>
            <a:xfrm>
              <a:off x="8056926" y="2597109"/>
              <a:ext cx="576598" cy="330200"/>
            </a:xfrm>
            <a:prstGeom prst="rect">
              <a:avLst/>
            </a:prstGeom>
          </p:spPr>
          <p:txBody>
            <a:bodyPr lIns="0" tIns="0" rIns="0" bIns="0" rtlCol="0" anchor="t">
              <a:spAutoFit/>
            </a:bodyPr>
            <a:lstStyle/>
            <a:p>
              <a:pPr algn="l">
                <a:lnSpc>
                  <a:spcPts val="1996"/>
                </a:lnSpc>
              </a:pPr>
              <a:r>
                <a:rPr lang="en-US" sz="1663" b="1">
                  <a:solidFill>
                    <a:srgbClr val="0067A4"/>
                  </a:solidFill>
                  <a:latin typeface="Tahoma Bold"/>
                  <a:ea typeface="Tahoma Bold"/>
                  <a:cs typeface="Tahoma Bold"/>
                  <a:sym typeface="Tahoma Bold"/>
                </a:rPr>
                <a:t>DSI</a:t>
              </a:r>
            </a:p>
          </p:txBody>
        </p:sp>
        <p:sp>
          <p:nvSpPr>
            <p:cNvPr id="24" name="Freeform 24"/>
            <p:cNvSpPr/>
            <p:nvPr/>
          </p:nvSpPr>
          <p:spPr>
            <a:xfrm rot="-1470000">
              <a:off x="8849501" y="2362862"/>
              <a:ext cx="1123200" cy="283863"/>
            </a:xfrm>
            <a:custGeom>
              <a:avLst/>
              <a:gdLst/>
              <a:ahLst/>
              <a:cxnLst/>
              <a:rect l="l" t="t" r="r" b="b"/>
              <a:pathLst>
                <a:path w="1123200" h="283863">
                  <a:moveTo>
                    <a:pt x="0" y="0"/>
                  </a:moveTo>
                  <a:lnTo>
                    <a:pt x="1123200" y="0"/>
                  </a:lnTo>
                  <a:lnTo>
                    <a:pt x="1123200" y="283863"/>
                  </a:lnTo>
                  <a:lnTo>
                    <a:pt x="0" y="28386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5" name="Freeform 25"/>
            <p:cNvSpPr/>
            <p:nvPr/>
          </p:nvSpPr>
          <p:spPr>
            <a:xfrm>
              <a:off x="5354755" y="2762209"/>
              <a:ext cx="5822573" cy="3042294"/>
            </a:xfrm>
            <a:custGeom>
              <a:avLst/>
              <a:gdLst/>
              <a:ahLst/>
              <a:cxnLst/>
              <a:rect l="l" t="t" r="r" b="b"/>
              <a:pathLst>
                <a:path w="5822573" h="3042294">
                  <a:moveTo>
                    <a:pt x="0" y="0"/>
                  </a:moveTo>
                  <a:lnTo>
                    <a:pt x="5822573" y="0"/>
                  </a:lnTo>
                  <a:lnTo>
                    <a:pt x="5822573" y="3042294"/>
                  </a:lnTo>
                  <a:lnTo>
                    <a:pt x="0" y="3042294"/>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26" name="Freeform 26"/>
            <p:cNvSpPr/>
            <p:nvPr/>
          </p:nvSpPr>
          <p:spPr>
            <a:xfrm>
              <a:off x="7817280" y="971616"/>
              <a:ext cx="1055890" cy="1016142"/>
            </a:xfrm>
            <a:custGeom>
              <a:avLst/>
              <a:gdLst/>
              <a:ahLst/>
              <a:cxnLst/>
              <a:rect l="l" t="t" r="r" b="b"/>
              <a:pathLst>
                <a:path w="1055890" h="1016142">
                  <a:moveTo>
                    <a:pt x="0" y="0"/>
                  </a:moveTo>
                  <a:lnTo>
                    <a:pt x="1055890" y="0"/>
                  </a:lnTo>
                  <a:lnTo>
                    <a:pt x="1055890" y="1016142"/>
                  </a:lnTo>
                  <a:lnTo>
                    <a:pt x="0" y="1016142"/>
                  </a:lnTo>
                  <a:lnTo>
                    <a:pt x="0" y="0"/>
                  </a:lnTo>
                  <a:close/>
                </a:path>
              </a:pathLst>
            </a:custGeom>
            <a:blipFill>
              <a:blip r:embed="rId8"/>
              <a:stretch>
                <a:fillRect t="-74" b="-74"/>
              </a:stretch>
            </a:blipFill>
          </p:spPr>
        </p:sp>
        <p:sp>
          <p:nvSpPr>
            <p:cNvPr id="27" name="Freeform 27"/>
            <p:cNvSpPr/>
            <p:nvPr/>
          </p:nvSpPr>
          <p:spPr>
            <a:xfrm rot="-5400000" flipH="1">
              <a:off x="10454430" y="1002491"/>
              <a:ext cx="1296558" cy="2338055"/>
            </a:xfrm>
            <a:custGeom>
              <a:avLst/>
              <a:gdLst/>
              <a:ahLst/>
              <a:cxnLst/>
              <a:rect l="l" t="t" r="r" b="b"/>
              <a:pathLst>
                <a:path w="1296558" h="2338055">
                  <a:moveTo>
                    <a:pt x="1296558" y="0"/>
                  </a:moveTo>
                  <a:lnTo>
                    <a:pt x="0" y="0"/>
                  </a:lnTo>
                  <a:lnTo>
                    <a:pt x="0" y="2338056"/>
                  </a:lnTo>
                  <a:lnTo>
                    <a:pt x="1296558" y="2338056"/>
                  </a:lnTo>
                  <a:lnTo>
                    <a:pt x="1296558"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28" name="Freeform 28"/>
            <p:cNvSpPr/>
            <p:nvPr/>
          </p:nvSpPr>
          <p:spPr>
            <a:xfrm>
              <a:off x="10106796" y="1271429"/>
              <a:ext cx="667551" cy="519855"/>
            </a:xfrm>
            <a:custGeom>
              <a:avLst/>
              <a:gdLst/>
              <a:ahLst/>
              <a:cxnLst/>
              <a:rect l="l" t="t" r="r" b="b"/>
              <a:pathLst>
                <a:path w="667551" h="519855">
                  <a:moveTo>
                    <a:pt x="0" y="0"/>
                  </a:moveTo>
                  <a:lnTo>
                    <a:pt x="667551" y="0"/>
                  </a:lnTo>
                  <a:lnTo>
                    <a:pt x="667551" y="519855"/>
                  </a:lnTo>
                  <a:lnTo>
                    <a:pt x="0" y="51985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29" name="Freeform 29"/>
            <p:cNvSpPr/>
            <p:nvPr/>
          </p:nvSpPr>
          <p:spPr>
            <a:xfrm rot="-5400000" flipH="1" flipV="1">
              <a:off x="10463954" y="-530273"/>
              <a:ext cx="1320271" cy="2380816"/>
            </a:xfrm>
            <a:custGeom>
              <a:avLst/>
              <a:gdLst/>
              <a:ahLst/>
              <a:cxnLst/>
              <a:rect l="l" t="t" r="r" b="b"/>
              <a:pathLst>
                <a:path w="1320271" h="2380816">
                  <a:moveTo>
                    <a:pt x="1320271" y="2380817"/>
                  </a:moveTo>
                  <a:lnTo>
                    <a:pt x="0" y="2380817"/>
                  </a:lnTo>
                  <a:lnTo>
                    <a:pt x="0" y="0"/>
                  </a:lnTo>
                  <a:lnTo>
                    <a:pt x="1320271" y="0"/>
                  </a:lnTo>
                  <a:lnTo>
                    <a:pt x="1320271" y="2380817"/>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30" name="TextBox 30"/>
            <p:cNvSpPr txBox="1"/>
            <p:nvPr/>
          </p:nvSpPr>
          <p:spPr>
            <a:xfrm>
              <a:off x="10005076" y="520435"/>
              <a:ext cx="2238027" cy="279400"/>
            </a:xfrm>
            <a:prstGeom prst="rect">
              <a:avLst/>
            </a:prstGeom>
          </p:spPr>
          <p:txBody>
            <a:bodyPr lIns="0" tIns="0" rIns="0" bIns="0" rtlCol="0" anchor="t">
              <a:spAutoFit/>
            </a:bodyPr>
            <a:lstStyle/>
            <a:p>
              <a:pPr algn="l">
                <a:lnSpc>
                  <a:spcPts val="1683"/>
                </a:lnSpc>
              </a:pPr>
              <a:r>
                <a:rPr lang="en-US" sz="1402" b="1">
                  <a:solidFill>
                    <a:srgbClr val="0168B3"/>
                  </a:solidFill>
                  <a:latin typeface="Tahoma Bold"/>
                  <a:ea typeface="Tahoma Bold"/>
                  <a:cs typeface="Tahoma Bold"/>
                  <a:sym typeface="Tahoma Bold"/>
                </a:rPr>
                <a:t>Responsables RCP</a:t>
              </a:r>
            </a:p>
          </p:txBody>
        </p:sp>
        <p:sp>
          <p:nvSpPr>
            <p:cNvPr id="31" name="Freeform 31"/>
            <p:cNvSpPr/>
            <p:nvPr/>
          </p:nvSpPr>
          <p:spPr>
            <a:xfrm>
              <a:off x="12071109" y="631071"/>
              <a:ext cx="390776" cy="681090"/>
            </a:xfrm>
            <a:custGeom>
              <a:avLst/>
              <a:gdLst/>
              <a:ahLst/>
              <a:cxnLst/>
              <a:rect l="l" t="t" r="r" b="b"/>
              <a:pathLst>
                <a:path w="390776" h="681090">
                  <a:moveTo>
                    <a:pt x="0" y="0"/>
                  </a:moveTo>
                  <a:lnTo>
                    <a:pt x="390776" y="0"/>
                  </a:lnTo>
                  <a:lnTo>
                    <a:pt x="390776" y="681091"/>
                  </a:lnTo>
                  <a:lnTo>
                    <a:pt x="0" y="681091"/>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32" name="Freeform 32"/>
            <p:cNvSpPr/>
            <p:nvPr/>
          </p:nvSpPr>
          <p:spPr>
            <a:xfrm>
              <a:off x="3072874" y="536004"/>
              <a:ext cx="3260665" cy="3142606"/>
            </a:xfrm>
            <a:custGeom>
              <a:avLst/>
              <a:gdLst/>
              <a:ahLst/>
              <a:cxnLst/>
              <a:rect l="l" t="t" r="r" b="b"/>
              <a:pathLst>
                <a:path w="3260665" h="3142606">
                  <a:moveTo>
                    <a:pt x="0" y="0"/>
                  </a:moveTo>
                  <a:lnTo>
                    <a:pt x="3260665" y="0"/>
                  </a:lnTo>
                  <a:lnTo>
                    <a:pt x="3260665" y="3142606"/>
                  </a:lnTo>
                  <a:lnTo>
                    <a:pt x="0" y="3142606"/>
                  </a:lnTo>
                  <a:lnTo>
                    <a:pt x="0" y="0"/>
                  </a:lnTo>
                  <a:close/>
                </a:path>
              </a:pathLst>
            </a:custGeom>
            <a:blipFill>
              <a:blip r:embed="rId17"/>
              <a:stretch>
                <a:fillRect/>
              </a:stretch>
            </a:blipFill>
          </p:spPr>
        </p:sp>
        <p:sp>
          <p:nvSpPr>
            <p:cNvPr id="33" name="Freeform 33"/>
            <p:cNvSpPr/>
            <p:nvPr/>
          </p:nvSpPr>
          <p:spPr>
            <a:xfrm>
              <a:off x="3681437" y="1069770"/>
              <a:ext cx="2043539" cy="832809"/>
            </a:xfrm>
            <a:custGeom>
              <a:avLst/>
              <a:gdLst/>
              <a:ahLst/>
              <a:cxnLst/>
              <a:rect l="l" t="t" r="r" b="b"/>
              <a:pathLst>
                <a:path w="2043539" h="832809">
                  <a:moveTo>
                    <a:pt x="0" y="0"/>
                  </a:moveTo>
                  <a:lnTo>
                    <a:pt x="2043539" y="0"/>
                  </a:lnTo>
                  <a:lnTo>
                    <a:pt x="2043539" y="832809"/>
                  </a:lnTo>
                  <a:lnTo>
                    <a:pt x="0" y="832809"/>
                  </a:lnTo>
                  <a:lnTo>
                    <a:pt x="0" y="0"/>
                  </a:lnTo>
                  <a:close/>
                </a:path>
              </a:pathLst>
            </a:custGeom>
            <a:blipFill>
              <a:blip r:embed="rId18"/>
              <a:stretch>
                <a:fillRect/>
              </a:stretch>
            </a:blipFill>
          </p:spPr>
        </p:sp>
        <p:grpSp>
          <p:nvGrpSpPr>
            <p:cNvPr id="34" name="Group 34"/>
            <p:cNvGrpSpPr/>
            <p:nvPr/>
          </p:nvGrpSpPr>
          <p:grpSpPr>
            <a:xfrm>
              <a:off x="3539730" y="2196453"/>
              <a:ext cx="1095027" cy="813379"/>
              <a:chOff x="0" y="0"/>
              <a:chExt cx="294325" cy="218622"/>
            </a:xfrm>
          </p:grpSpPr>
          <p:sp>
            <p:nvSpPr>
              <p:cNvPr id="35" name="Freeform 35"/>
              <p:cNvSpPr/>
              <p:nvPr/>
            </p:nvSpPr>
            <p:spPr>
              <a:xfrm>
                <a:off x="0" y="0"/>
                <a:ext cx="294325" cy="218622"/>
              </a:xfrm>
              <a:custGeom>
                <a:avLst/>
                <a:gdLst/>
                <a:ahLst/>
                <a:cxnLst/>
                <a:rect l="l" t="t" r="r" b="b"/>
                <a:pathLst>
                  <a:path w="294325" h="218622">
                    <a:moveTo>
                      <a:pt x="75414" y="0"/>
                    </a:moveTo>
                    <a:lnTo>
                      <a:pt x="218910" y="0"/>
                    </a:lnTo>
                    <a:cubicBezTo>
                      <a:pt x="260561" y="0"/>
                      <a:pt x="294325" y="33764"/>
                      <a:pt x="294325" y="75414"/>
                    </a:cubicBezTo>
                    <a:lnTo>
                      <a:pt x="294325" y="143208"/>
                    </a:lnTo>
                    <a:cubicBezTo>
                      <a:pt x="294325" y="163209"/>
                      <a:pt x="286379" y="182391"/>
                      <a:pt x="272236" y="196534"/>
                    </a:cubicBezTo>
                    <a:cubicBezTo>
                      <a:pt x="258093" y="210677"/>
                      <a:pt x="238912" y="218622"/>
                      <a:pt x="218910" y="218622"/>
                    </a:cubicBezTo>
                    <a:lnTo>
                      <a:pt x="75414" y="218622"/>
                    </a:lnTo>
                    <a:cubicBezTo>
                      <a:pt x="55413" y="218622"/>
                      <a:pt x="36231" y="210677"/>
                      <a:pt x="22088" y="196534"/>
                    </a:cubicBezTo>
                    <a:cubicBezTo>
                      <a:pt x="7945" y="182391"/>
                      <a:pt x="0" y="163209"/>
                      <a:pt x="0" y="143208"/>
                    </a:cubicBezTo>
                    <a:lnTo>
                      <a:pt x="0" y="75414"/>
                    </a:lnTo>
                    <a:cubicBezTo>
                      <a:pt x="0" y="55413"/>
                      <a:pt x="7945" y="36231"/>
                      <a:pt x="22088" y="22088"/>
                    </a:cubicBezTo>
                    <a:cubicBezTo>
                      <a:pt x="36231" y="7945"/>
                      <a:pt x="55413" y="0"/>
                      <a:pt x="75414" y="0"/>
                    </a:cubicBezTo>
                    <a:close/>
                  </a:path>
                </a:pathLst>
              </a:custGeom>
              <a:solidFill>
                <a:srgbClr val="000000">
                  <a:alpha val="0"/>
                </a:srgbClr>
              </a:solidFill>
              <a:ln w="38100" cap="sq">
                <a:solidFill>
                  <a:srgbClr val="0067A4"/>
                </a:solidFill>
                <a:prstDash val="solid"/>
                <a:miter/>
              </a:ln>
            </p:spPr>
          </p:sp>
          <p:sp>
            <p:nvSpPr>
              <p:cNvPr id="36" name="TextBox 36"/>
              <p:cNvSpPr txBox="1"/>
              <p:nvPr/>
            </p:nvSpPr>
            <p:spPr>
              <a:xfrm>
                <a:off x="0" y="0"/>
                <a:ext cx="294325" cy="218622"/>
              </a:xfrm>
              <a:prstGeom prst="rect">
                <a:avLst/>
              </a:prstGeom>
            </p:spPr>
            <p:txBody>
              <a:bodyPr lIns="50800" tIns="50800" rIns="50800" bIns="50800" rtlCol="0" anchor="ctr"/>
              <a:lstStyle/>
              <a:p>
                <a:pPr algn="ctr">
                  <a:lnSpc>
                    <a:spcPts val="1683"/>
                  </a:lnSpc>
                </a:pPr>
                <a:endParaRPr/>
              </a:p>
            </p:txBody>
          </p:sp>
        </p:grpSp>
        <p:grpSp>
          <p:nvGrpSpPr>
            <p:cNvPr id="37" name="Group 37"/>
            <p:cNvGrpSpPr/>
            <p:nvPr/>
          </p:nvGrpSpPr>
          <p:grpSpPr>
            <a:xfrm>
              <a:off x="4771657" y="2198632"/>
              <a:ext cx="1095027" cy="811200"/>
              <a:chOff x="0" y="0"/>
              <a:chExt cx="294325" cy="218037"/>
            </a:xfrm>
          </p:grpSpPr>
          <p:sp>
            <p:nvSpPr>
              <p:cNvPr id="38" name="Freeform 38"/>
              <p:cNvSpPr/>
              <p:nvPr/>
            </p:nvSpPr>
            <p:spPr>
              <a:xfrm>
                <a:off x="0" y="0"/>
                <a:ext cx="294325" cy="218037"/>
              </a:xfrm>
              <a:custGeom>
                <a:avLst/>
                <a:gdLst/>
                <a:ahLst/>
                <a:cxnLst/>
                <a:rect l="l" t="t" r="r" b="b"/>
                <a:pathLst>
                  <a:path w="294325" h="218037">
                    <a:moveTo>
                      <a:pt x="75414" y="0"/>
                    </a:moveTo>
                    <a:lnTo>
                      <a:pt x="218910" y="0"/>
                    </a:lnTo>
                    <a:cubicBezTo>
                      <a:pt x="260561" y="0"/>
                      <a:pt x="294325" y="33764"/>
                      <a:pt x="294325" y="75414"/>
                    </a:cubicBezTo>
                    <a:lnTo>
                      <a:pt x="294325" y="142623"/>
                    </a:lnTo>
                    <a:cubicBezTo>
                      <a:pt x="294325" y="162624"/>
                      <a:pt x="286379" y="181806"/>
                      <a:pt x="272236" y="195949"/>
                    </a:cubicBezTo>
                    <a:cubicBezTo>
                      <a:pt x="258093" y="210091"/>
                      <a:pt x="238912" y="218037"/>
                      <a:pt x="218910" y="218037"/>
                    </a:cubicBezTo>
                    <a:lnTo>
                      <a:pt x="75414" y="218037"/>
                    </a:lnTo>
                    <a:cubicBezTo>
                      <a:pt x="55413" y="218037"/>
                      <a:pt x="36231" y="210091"/>
                      <a:pt x="22088" y="195949"/>
                    </a:cubicBezTo>
                    <a:cubicBezTo>
                      <a:pt x="7945" y="181806"/>
                      <a:pt x="0" y="162624"/>
                      <a:pt x="0" y="142623"/>
                    </a:cubicBezTo>
                    <a:lnTo>
                      <a:pt x="0" y="75414"/>
                    </a:lnTo>
                    <a:cubicBezTo>
                      <a:pt x="0" y="55413"/>
                      <a:pt x="7945" y="36231"/>
                      <a:pt x="22088" y="22088"/>
                    </a:cubicBezTo>
                    <a:cubicBezTo>
                      <a:pt x="36231" y="7945"/>
                      <a:pt x="55413" y="0"/>
                      <a:pt x="75414" y="0"/>
                    </a:cubicBezTo>
                    <a:close/>
                  </a:path>
                </a:pathLst>
              </a:custGeom>
              <a:solidFill>
                <a:srgbClr val="000000">
                  <a:alpha val="0"/>
                </a:srgbClr>
              </a:solidFill>
              <a:ln w="38100" cap="sq">
                <a:solidFill>
                  <a:srgbClr val="0067A4"/>
                </a:solidFill>
                <a:prstDash val="solid"/>
                <a:miter/>
              </a:ln>
            </p:spPr>
          </p:sp>
          <p:sp>
            <p:nvSpPr>
              <p:cNvPr id="39" name="TextBox 39"/>
              <p:cNvSpPr txBox="1"/>
              <p:nvPr/>
            </p:nvSpPr>
            <p:spPr>
              <a:xfrm>
                <a:off x="0" y="0"/>
                <a:ext cx="294325" cy="218037"/>
              </a:xfrm>
              <a:prstGeom prst="rect">
                <a:avLst/>
              </a:prstGeom>
            </p:spPr>
            <p:txBody>
              <a:bodyPr lIns="50800" tIns="50800" rIns="50800" bIns="50800" rtlCol="0" anchor="ctr"/>
              <a:lstStyle/>
              <a:p>
                <a:pPr algn="ctr">
                  <a:lnSpc>
                    <a:spcPts val="1683"/>
                  </a:lnSpc>
                </a:pPr>
                <a:endParaRPr/>
              </a:p>
            </p:txBody>
          </p:sp>
        </p:grpSp>
        <p:sp>
          <p:nvSpPr>
            <p:cNvPr id="40" name="Freeform 40"/>
            <p:cNvSpPr/>
            <p:nvPr/>
          </p:nvSpPr>
          <p:spPr>
            <a:xfrm>
              <a:off x="0" y="512593"/>
              <a:ext cx="2006074" cy="2340420"/>
            </a:xfrm>
            <a:custGeom>
              <a:avLst/>
              <a:gdLst/>
              <a:ahLst/>
              <a:cxnLst/>
              <a:rect l="l" t="t" r="r" b="b"/>
              <a:pathLst>
                <a:path w="2006074" h="2340420">
                  <a:moveTo>
                    <a:pt x="0" y="0"/>
                  </a:moveTo>
                  <a:lnTo>
                    <a:pt x="2006074" y="0"/>
                  </a:lnTo>
                  <a:lnTo>
                    <a:pt x="2006074" y="2340420"/>
                  </a:lnTo>
                  <a:lnTo>
                    <a:pt x="0" y="2340420"/>
                  </a:lnTo>
                  <a:lnTo>
                    <a:pt x="0" y="0"/>
                  </a:lnTo>
                  <a:close/>
                </a:path>
              </a:pathLst>
            </a:custGeom>
            <a:blipFill>
              <a:blip r:embed="rId19"/>
              <a:stretch>
                <a:fillRect/>
              </a:stretch>
            </a:blipFill>
          </p:spPr>
        </p:sp>
        <p:sp>
          <p:nvSpPr>
            <p:cNvPr id="41" name="Freeform 41"/>
            <p:cNvSpPr/>
            <p:nvPr/>
          </p:nvSpPr>
          <p:spPr>
            <a:xfrm rot="1209106">
              <a:off x="1948367" y="1676691"/>
              <a:ext cx="1193015" cy="193641"/>
            </a:xfrm>
            <a:custGeom>
              <a:avLst/>
              <a:gdLst/>
              <a:ahLst/>
              <a:cxnLst/>
              <a:rect l="l" t="t" r="r" b="b"/>
              <a:pathLst>
                <a:path w="1193015" h="193641">
                  <a:moveTo>
                    <a:pt x="0" y="0"/>
                  </a:moveTo>
                  <a:lnTo>
                    <a:pt x="1193015" y="0"/>
                  </a:lnTo>
                  <a:lnTo>
                    <a:pt x="1193015" y="193640"/>
                  </a:lnTo>
                  <a:lnTo>
                    <a:pt x="0" y="193640"/>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42" name="TextBox 42"/>
            <p:cNvSpPr txBox="1"/>
            <p:nvPr/>
          </p:nvSpPr>
          <p:spPr>
            <a:xfrm>
              <a:off x="8142333" y="1314587"/>
              <a:ext cx="405785" cy="330200"/>
            </a:xfrm>
            <a:prstGeom prst="rect">
              <a:avLst/>
            </a:prstGeom>
          </p:spPr>
          <p:txBody>
            <a:bodyPr lIns="0" tIns="0" rIns="0" bIns="0" rtlCol="0" anchor="t">
              <a:spAutoFit/>
            </a:bodyPr>
            <a:lstStyle/>
            <a:p>
              <a:pPr algn="l">
                <a:lnSpc>
                  <a:spcPts val="1996"/>
                </a:lnSpc>
              </a:pPr>
              <a:r>
                <a:rPr lang="en-US" sz="1663" b="1">
                  <a:solidFill>
                    <a:srgbClr val="0067A4"/>
                  </a:solidFill>
                  <a:latin typeface="Tahoma Bold"/>
                  <a:ea typeface="Tahoma Bold"/>
                  <a:cs typeface="Tahoma Bold"/>
                  <a:sym typeface="Tahoma Bold"/>
                </a:rPr>
                <a:t>3C</a:t>
              </a:r>
            </a:p>
          </p:txBody>
        </p:sp>
        <p:sp>
          <p:nvSpPr>
            <p:cNvPr id="43" name="TextBox 43"/>
            <p:cNvSpPr txBox="1"/>
            <p:nvPr/>
          </p:nvSpPr>
          <p:spPr>
            <a:xfrm>
              <a:off x="10100923" y="2065245"/>
              <a:ext cx="2003572" cy="279400"/>
            </a:xfrm>
            <a:prstGeom prst="rect">
              <a:avLst/>
            </a:prstGeom>
          </p:spPr>
          <p:txBody>
            <a:bodyPr lIns="0" tIns="0" rIns="0" bIns="0" rtlCol="0" anchor="t">
              <a:spAutoFit/>
            </a:bodyPr>
            <a:lstStyle/>
            <a:p>
              <a:pPr algn="l">
                <a:lnSpc>
                  <a:spcPts val="1683"/>
                </a:lnSpc>
              </a:pPr>
              <a:r>
                <a:rPr lang="en-US" sz="1402" b="1">
                  <a:solidFill>
                    <a:srgbClr val="0067A4"/>
                  </a:solidFill>
                  <a:latin typeface="Tahoma Bold"/>
                  <a:ea typeface="Tahoma Bold"/>
                  <a:cs typeface="Tahoma Bold"/>
                  <a:sym typeface="Tahoma Bold"/>
                </a:rPr>
                <a:t>Utilisateurs DCC</a:t>
              </a:r>
            </a:p>
          </p:txBody>
        </p:sp>
        <p:sp>
          <p:nvSpPr>
            <p:cNvPr id="44" name="TextBox 44"/>
            <p:cNvSpPr txBox="1"/>
            <p:nvPr/>
          </p:nvSpPr>
          <p:spPr>
            <a:xfrm>
              <a:off x="3539730" y="2299788"/>
              <a:ext cx="1095027" cy="558800"/>
            </a:xfrm>
            <a:prstGeom prst="rect">
              <a:avLst/>
            </a:prstGeom>
          </p:spPr>
          <p:txBody>
            <a:bodyPr lIns="0" tIns="0" rIns="0" bIns="0" rtlCol="0" anchor="t">
              <a:spAutoFit/>
            </a:bodyPr>
            <a:lstStyle/>
            <a:p>
              <a:pPr algn="ctr">
                <a:lnSpc>
                  <a:spcPts val="1683"/>
                </a:lnSpc>
              </a:pPr>
              <a:r>
                <a:rPr lang="en-US" sz="1402" b="1">
                  <a:solidFill>
                    <a:srgbClr val="0168B3"/>
                  </a:solidFill>
                  <a:latin typeface="Tahoma Bold"/>
                  <a:ea typeface="Tahoma Bold"/>
                  <a:cs typeface="Tahoma Bold"/>
                  <a:sym typeface="Tahoma Bold"/>
                </a:rPr>
                <a:t>Équipe DCC</a:t>
              </a:r>
            </a:p>
          </p:txBody>
        </p:sp>
        <p:sp>
          <p:nvSpPr>
            <p:cNvPr id="45" name="TextBox 45"/>
            <p:cNvSpPr txBox="1"/>
            <p:nvPr/>
          </p:nvSpPr>
          <p:spPr>
            <a:xfrm>
              <a:off x="4771657" y="2347697"/>
              <a:ext cx="1095027" cy="558800"/>
            </a:xfrm>
            <a:prstGeom prst="rect">
              <a:avLst/>
            </a:prstGeom>
          </p:spPr>
          <p:txBody>
            <a:bodyPr lIns="0" tIns="0" rIns="0" bIns="0" rtlCol="0" anchor="t">
              <a:spAutoFit/>
            </a:bodyPr>
            <a:lstStyle/>
            <a:p>
              <a:pPr algn="ctr">
                <a:lnSpc>
                  <a:spcPts val="1683"/>
                </a:lnSpc>
              </a:pPr>
              <a:r>
                <a:rPr lang="en-US" sz="1402" b="1">
                  <a:solidFill>
                    <a:srgbClr val="0168B3"/>
                  </a:solidFill>
                  <a:latin typeface="Tahoma Bold"/>
                  <a:ea typeface="Tahoma Bold"/>
                  <a:cs typeface="Tahoma Bold"/>
                  <a:sym typeface="Tahoma Bold"/>
                </a:rPr>
                <a:t>Équipe Com.</a:t>
              </a:r>
            </a:p>
          </p:txBody>
        </p:sp>
      </p:gr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13426" y="0"/>
            <a:ext cx="3150326" cy="1555473"/>
            <a:chOff x="0" y="0"/>
            <a:chExt cx="4200435" cy="2073965"/>
          </a:xfrm>
        </p:grpSpPr>
        <p:sp>
          <p:nvSpPr>
            <p:cNvPr id="3" name="Freeform 3"/>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sp>
        <p:nvSpPr>
          <p:cNvPr id="5" name="Freeform 5"/>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6" name="Group 6"/>
          <p:cNvGrpSpPr/>
          <p:nvPr/>
        </p:nvGrpSpPr>
        <p:grpSpPr>
          <a:xfrm>
            <a:off x="3274837" y="514244"/>
            <a:ext cx="4142327" cy="730609"/>
            <a:chOff x="0" y="0"/>
            <a:chExt cx="5523102" cy="974145"/>
          </a:xfrm>
        </p:grpSpPr>
        <p:sp>
          <p:nvSpPr>
            <p:cNvPr id="7" name="Freeform 7"/>
            <p:cNvSpPr/>
            <p:nvPr/>
          </p:nvSpPr>
          <p:spPr>
            <a:xfrm>
              <a:off x="0" y="0"/>
              <a:ext cx="5523103" cy="974145"/>
            </a:xfrm>
            <a:custGeom>
              <a:avLst/>
              <a:gdLst/>
              <a:ahLst/>
              <a:cxnLst/>
              <a:rect l="l" t="t" r="r" b="b"/>
              <a:pathLst>
                <a:path w="5523103" h="974145">
                  <a:moveTo>
                    <a:pt x="0" y="0"/>
                  </a:moveTo>
                  <a:lnTo>
                    <a:pt x="5523103" y="0"/>
                  </a:lnTo>
                  <a:lnTo>
                    <a:pt x="5523103" y="974145"/>
                  </a:lnTo>
                  <a:lnTo>
                    <a:pt x="0" y="974145"/>
                  </a:lnTo>
                  <a:close/>
                </a:path>
              </a:pathLst>
            </a:custGeom>
            <a:solidFill>
              <a:srgbClr val="000000">
                <a:alpha val="0"/>
              </a:srgbClr>
            </a:solidFill>
          </p:spPr>
        </p:sp>
        <p:sp>
          <p:nvSpPr>
            <p:cNvPr id="8" name="TextBox 8"/>
            <p:cNvSpPr txBox="1"/>
            <p:nvPr/>
          </p:nvSpPr>
          <p:spPr>
            <a:xfrm>
              <a:off x="0" y="0"/>
              <a:ext cx="552310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MÉTHODOLOGIE</a:t>
              </a:r>
            </a:p>
          </p:txBody>
        </p:sp>
      </p:grpSp>
      <p:grpSp>
        <p:nvGrpSpPr>
          <p:cNvPr id="9" name="Group 9"/>
          <p:cNvGrpSpPr/>
          <p:nvPr/>
        </p:nvGrpSpPr>
        <p:grpSpPr>
          <a:xfrm>
            <a:off x="993513" y="2704459"/>
            <a:ext cx="2542141" cy="2847561"/>
            <a:chOff x="0" y="0"/>
            <a:chExt cx="3389521" cy="3796748"/>
          </a:xfrm>
        </p:grpSpPr>
        <p:sp>
          <p:nvSpPr>
            <p:cNvPr id="10" name="Freeform 10"/>
            <p:cNvSpPr/>
            <p:nvPr/>
          </p:nvSpPr>
          <p:spPr>
            <a:xfrm>
              <a:off x="0" y="0"/>
              <a:ext cx="688115" cy="611275"/>
            </a:xfrm>
            <a:custGeom>
              <a:avLst/>
              <a:gdLst/>
              <a:ahLst/>
              <a:cxnLst/>
              <a:rect l="l" t="t" r="r" b="b"/>
              <a:pathLst>
                <a:path w="688115" h="611275">
                  <a:moveTo>
                    <a:pt x="0" y="0"/>
                  </a:moveTo>
                  <a:lnTo>
                    <a:pt x="688115" y="0"/>
                  </a:lnTo>
                  <a:lnTo>
                    <a:pt x="688115" y="611275"/>
                  </a:lnTo>
                  <a:lnTo>
                    <a:pt x="0" y="6112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586093" y="127838"/>
              <a:ext cx="2750391" cy="355600"/>
            </a:xfrm>
            <a:prstGeom prst="rect">
              <a:avLst/>
            </a:prstGeom>
          </p:spPr>
          <p:txBody>
            <a:bodyPr lIns="0" tIns="0" rIns="0" bIns="0" rtlCol="0" anchor="t">
              <a:spAutoFit/>
            </a:bodyPr>
            <a:lstStyle/>
            <a:p>
              <a:pPr algn="ctr">
                <a:lnSpc>
                  <a:spcPts val="2159"/>
                </a:lnSpc>
                <a:spcBef>
                  <a:spcPct val="0"/>
                </a:spcBef>
              </a:pPr>
              <a:r>
                <a:rPr lang="en-US" sz="1799" b="1">
                  <a:solidFill>
                    <a:srgbClr val="7BC192"/>
                  </a:solidFill>
                  <a:latin typeface="Playfair Display Bold"/>
                  <a:ea typeface="Playfair Display Bold"/>
                  <a:cs typeface="Playfair Display Bold"/>
                  <a:sym typeface="Playfair Display Bold"/>
                </a:rPr>
                <a:t>Formation des 3C</a:t>
              </a:r>
            </a:p>
          </p:txBody>
        </p:sp>
        <p:sp>
          <p:nvSpPr>
            <p:cNvPr id="12" name="Freeform 12"/>
            <p:cNvSpPr/>
            <p:nvPr/>
          </p:nvSpPr>
          <p:spPr>
            <a:xfrm>
              <a:off x="0" y="1232607"/>
              <a:ext cx="2997352" cy="2564141"/>
            </a:xfrm>
            <a:custGeom>
              <a:avLst/>
              <a:gdLst/>
              <a:ahLst/>
              <a:cxnLst/>
              <a:rect l="l" t="t" r="r" b="b"/>
              <a:pathLst>
                <a:path w="2997352" h="2564141">
                  <a:moveTo>
                    <a:pt x="0" y="0"/>
                  </a:moveTo>
                  <a:lnTo>
                    <a:pt x="2997352" y="0"/>
                  </a:lnTo>
                  <a:lnTo>
                    <a:pt x="2997352" y="2564141"/>
                  </a:lnTo>
                  <a:lnTo>
                    <a:pt x="0" y="2564141"/>
                  </a:lnTo>
                  <a:lnTo>
                    <a:pt x="0" y="0"/>
                  </a:lnTo>
                  <a:close/>
                </a:path>
              </a:pathLst>
            </a:custGeom>
            <a:blipFill>
              <a:blip r:embed="rId8"/>
              <a:stretch>
                <a:fillRect/>
              </a:stretch>
            </a:blipFill>
          </p:spPr>
        </p:sp>
        <p:sp>
          <p:nvSpPr>
            <p:cNvPr id="13" name="TextBox 13"/>
            <p:cNvSpPr txBox="1"/>
            <p:nvPr/>
          </p:nvSpPr>
          <p:spPr>
            <a:xfrm>
              <a:off x="137857" y="833328"/>
              <a:ext cx="3251664" cy="558800"/>
            </a:xfrm>
            <a:prstGeom prst="rect">
              <a:avLst/>
            </a:prstGeom>
          </p:spPr>
          <p:txBody>
            <a:bodyPr lIns="0" tIns="0" rIns="0" bIns="0" rtlCol="0" anchor="t">
              <a:spAutoFit/>
            </a:bodyPr>
            <a:lstStyle/>
            <a:p>
              <a:pPr algn="ctr">
                <a:lnSpc>
                  <a:spcPts val="1683"/>
                </a:lnSpc>
              </a:pPr>
              <a:r>
                <a:rPr lang="en-US" sz="1402" b="1">
                  <a:solidFill>
                    <a:srgbClr val="0168B3"/>
                  </a:solidFill>
                  <a:latin typeface="Tahoma Bold"/>
                  <a:ea typeface="Tahoma Bold"/>
                  <a:cs typeface="Tahoma Bold"/>
                  <a:sym typeface="Tahoma Bold"/>
                </a:rPr>
                <a:t>3 sessions réunissant 21 participants au total</a:t>
              </a:r>
            </a:p>
          </p:txBody>
        </p:sp>
      </p:grpSp>
      <p:grpSp>
        <p:nvGrpSpPr>
          <p:cNvPr id="14" name="Group 14"/>
          <p:cNvGrpSpPr/>
          <p:nvPr/>
        </p:nvGrpSpPr>
        <p:grpSpPr>
          <a:xfrm>
            <a:off x="5480063" y="2704459"/>
            <a:ext cx="3986530" cy="457529"/>
            <a:chOff x="0" y="0"/>
            <a:chExt cx="5315374" cy="610038"/>
          </a:xfrm>
        </p:grpSpPr>
        <p:sp>
          <p:nvSpPr>
            <p:cNvPr id="15" name="Freeform 15"/>
            <p:cNvSpPr/>
            <p:nvPr/>
          </p:nvSpPr>
          <p:spPr>
            <a:xfrm>
              <a:off x="0" y="0"/>
              <a:ext cx="686400" cy="610038"/>
            </a:xfrm>
            <a:custGeom>
              <a:avLst/>
              <a:gdLst/>
              <a:ahLst/>
              <a:cxnLst/>
              <a:rect l="l" t="t" r="r" b="b"/>
              <a:pathLst>
                <a:path w="686400" h="610038">
                  <a:moveTo>
                    <a:pt x="0" y="0"/>
                  </a:moveTo>
                  <a:lnTo>
                    <a:pt x="686400" y="0"/>
                  </a:lnTo>
                  <a:lnTo>
                    <a:pt x="686400" y="610038"/>
                  </a:lnTo>
                  <a:lnTo>
                    <a:pt x="0" y="610038"/>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6" name="TextBox 16"/>
            <p:cNvSpPr txBox="1"/>
            <p:nvPr/>
          </p:nvSpPr>
          <p:spPr>
            <a:xfrm>
              <a:off x="598525" y="101038"/>
              <a:ext cx="4716849" cy="355600"/>
            </a:xfrm>
            <a:prstGeom prst="rect">
              <a:avLst/>
            </a:prstGeom>
          </p:spPr>
          <p:txBody>
            <a:bodyPr lIns="0" tIns="0" rIns="0" bIns="0" rtlCol="0" anchor="t">
              <a:spAutoFit/>
            </a:bodyPr>
            <a:lstStyle/>
            <a:p>
              <a:pPr algn="ctr">
                <a:lnSpc>
                  <a:spcPts val="2159"/>
                </a:lnSpc>
                <a:spcBef>
                  <a:spcPct val="0"/>
                </a:spcBef>
              </a:pPr>
              <a:r>
                <a:rPr lang="en-US" sz="1799" b="1" dirty="0">
                  <a:solidFill>
                    <a:srgbClr val="7BC192"/>
                  </a:solidFill>
                  <a:latin typeface="Playfair Display Bold"/>
                  <a:ea typeface="Playfair Display Bold"/>
                  <a:cs typeface="Playfair Display Bold"/>
                  <a:sym typeface="Playfair Display Bold"/>
                </a:rPr>
                <a:t>Diffusion </a:t>
              </a:r>
              <a:r>
                <a:rPr lang="en-US" sz="1799" b="1" dirty="0" err="1">
                  <a:solidFill>
                    <a:srgbClr val="7BC192"/>
                  </a:solidFill>
                  <a:latin typeface="Playfair Display Bold"/>
                  <a:ea typeface="Playfair Display Bold"/>
                  <a:cs typeface="Playfair Display Bold"/>
                  <a:sym typeface="Playfair Display Bold"/>
                </a:rPr>
                <a:t>d’outils</a:t>
              </a:r>
              <a:r>
                <a:rPr lang="en-US" sz="1799" b="1" dirty="0">
                  <a:solidFill>
                    <a:srgbClr val="7BC192"/>
                  </a:solidFill>
                  <a:latin typeface="Playfair Display Bold"/>
                  <a:ea typeface="Playfair Display Bold"/>
                  <a:cs typeface="Playfair Display Bold"/>
                  <a:sym typeface="Playfair Display Bold"/>
                </a:rPr>
                <a:t> </a:t>
              </a:r>
              <a:r>
                <a:rPr lang="en-US" sz="1799" b="1" dirty="0" err="1">
                  <a:solidFill>
                    <a:srgbClr val="7BC192"/>
                  </a:solidFill>
                  <a:latin typeface="Playfair Display Bold"/>
                  <a:ea typeface="Playfair Display Bold"/>
                  <a:cs typeface="Playfair Display Bold"/>
                  <a:sym typeface="Playfair Display Bold"/>
                </a:rPr>
                <a:t>d’information</a:t>
              </a:r>
              <a:endParaRPr lang="en-US" sz="1799" b="1" dirty="0">
                <a:solidFill>
                  <a:srgbClr val="7BC192"/>
                </a:solidFill>
                <a:latin typeface="Playfair Display Bold"/>
                <a:ea typeface="Playfair Display Bold"/>
                <a:cs typeface="Playfair Display Bold"/>
                <a:sym typeface="Playfair Display Bold"/>
              </a:endParaRPr>
            </a:p>
          </p:txBody>
        </p:sp>
      </p:grpSp>
      <p:grpSp>
        <p:nvGrpSpPr>
          <p:cNvPr id="17" name="Group 17"/>
          <p:cNvGrpSpPr/>
          <p:nvPr/>
        </p:nvGrpSpPr>
        <p:grpSpPr>
          <a:xfrm>
            <a:off x="4307559" y="3329455"/>
            <a:ext cx="3165770" cy="3067516"/>
            <a:chOff x="0" y="0"/>
            <a:chExt cx="4221026" cy="4090022"/>
          </a:xfrm>
        </p:grpSpPr>
        <p:sp>
          <p:nvSpPr>
            <p:cNvPr id="18" name="Freeform 18">
              <a:hlinkClick r:id="rId11" action="ppaction://hlinksldjump"/>
            </p:cNvPr>
            <p:cNvSpPr/>
            <p:nvPr/>
          </p:nvSpPr>
          <p:spPr>
            <a:xfrm>
              <a:off x="880928" y="711727"/>
              <a:ext cx="2459170" cy="3378294"/>
            </a:xfrm>
            <a:custGeom>
              <a:avLst/>
              <a:gdLst/>
              <a:ahLst/>
              <a:cxnLst/>
              <a:rect l="l" t="t" r="r" b="b"/>
              <a:pathLst>
                <a:path w="2459170" h="3378294">
                  <a:moveTo>
                    <a:pt x="0" y="0"/>
                  </a:moveTo>
                  <a:lnTo>
                    <a:pt x="2459170" y="0"/>
                  </a:lnTo>
                  <a:lnTo>
                    <a:pt x="2459170" y="3378295"/>
                  </a:lnTo>
                  <a:lnTo>
                    <a:pt x="0" y="3378295"/>
                  </a:lnTo>
                  <a:lnTo>
                    <a:pt x="0" y="0"/>
                  </a:lnTo>
                  <a:close/>
                </a:path>
              </a:pathLst>
            </a:custGeom>
            <a:blipFill>
              <a:blip r:embed="rId12"/>
              <a:stretch>
                <a:fillRect/>
              </a:stretch>
            </a:blipFill>
          </p:spPr>
        </p:sp>
        <p:sp>
          <p:nvSpPr>
            <p:cNvPr id="19" name="TextBox 19"/>
            <p:cNvSpPr txBox="1"/>
            <p:nvPr/>
          </p:nvSpPr>
          <p:spPr>
            <a:xfrm>
              <a:off x="0" y="0"/>
              <a:ext cx="4221026" cy="558800"/>
            </a:xfrm>
            <a:prstGeom prst="rect">
              <a:avLst/>
            </a:prstGeom>
          </p:spPr>
          <p:txBody>
            <a:bodyPr lIns="0" tIns="0" rIns="0" bIns="0" rtlCol="0" anchor="t">
              <a:spAutoFit/>
            </a:bodyPr>
            <a:lstStyle/>
            <a:p>
              <a:pPr algn="ctr">
                <a:lnSpc>
                  <a:spcPts val="1683"/>
                </a:lnSpc>
              </a:pPr>
              <a:r>
                <a:rPr lang="en-US" sz="1402" b="1" dirty="0" err="1">
                  <a:solidFill>
                    <a:srgbClr val="0168B3"/>
                  </a:solidFill>
                  <a:latin typeface="Tahoma Bold"/>
                  <a:ea typeface="Tahoma Bold"/>
                  <a:cs typeface="Tahoma Bold"/>
                  <a:sym typeface="Tahoma Bold"/>
                </a:rPr>
                <a:t>Évolution</a:t>
              </a:r>
              <a:r>
                <a:rPr lang="en-US" sz="1402" b="1" dirty="0">
                  <a:solidFill>
                    <a:srgbClr val="0168B3"/>
                  </a:solidFill>
                  <a:latin typeface="Tahoma Bold"/>
                  <a:ea typeface="Tahoma Bold"/>
                  <a:cs typeface="Tahoma Bold"/>
                  <a:sym typeface="Tahoma Bold"/>
                </a:rPr>
                <a:t> des modes </a:t>
              </a:r>
              <a:r>
                <a:rPr lang="en-US" sz="1402" b="1" dirty="0" err="1">
                  <a:solidFill>
                    <a:srgbClr val="0168B3"/>
                  </a:solidFill>
                  <a:latin typeface="Tahoma Bold"/>
                  <a:ea typeface="Tahoma Bold"/>
                  <a:cs typeface="Tahoma Bold"/>
                  <a:sym typeface="Tahoma Bold"/>
                </a:rPr>
                <a:t>d’authentification</a:t>
              </a:r>
              <a:r>
                <a:rPr lang="en-US" sz="1402" b="1" dirty="0">
                  <a:solidFill>
                    <a:srgbClr val="0168B3"/>
                  </a:solidFill>
                  <a:latin typeface="Tahoma Bold"/>
                  <a:ea typeface="Tahoma Bold"/>
                  <a:cs typeface="Tahoma Bold"/>
                  <a:sym typeface="Tahoma Bold"/>
                </a:rPr>
                <a:t> au DCC ONCOPL</a:t>
              </a:r>
            </a:p>
          </p:txBody>
        </p:sp>
      </p:grpSp>
      <p:grpSp>
        <p:nvGrpSpPr>
          <p:cNvPr id="20" name="Group 20"/>
          <p:cNvGrpSpPr/>
          <p:nvPr/>
        </p:nvGrpSpPr>
        <p:grpSpPr>
          <a:xfrm>
            <a:off x="7831968" y="3329455"/>
            <a:ext cx="1978955" cy="3067516"/>
            <a:chOff x="0" y="0"/>
            <a:chExt cx="2638606" cy="4090022"/>
          </a:xfrm>
        </p:grpSpPr>
        <p:sp>
          <p:nvSpPr>
            <p:cNvPr id="21" name="Freeform 21"/>
            <p:cNvSpPr/>
            <p:nvPr/>
          </p:nvSpPr>
          <p:spPr>
            <a:xfrm>
              <a:off x="126075" y="711727"/>
              <a:ext cx="2386456" cy="3378294"/>
            </a:xfrm>
            <a:custGeom>
              <a:avLst/>
              <a:gdLst/>
              <a:ahLst/>
              <a:cxnLst/>
              <a:rect l="l" t="t" r="r" b="b"/>
              <a:pathLst>
                <a:path w="2386456" h="3378294">
                  <a:moveTo>
                    <a:pt x="0" y="0"/>
                  </a:moveTo>
                  <a:lnTo>
                    <a:pt x="2386456" y="0"/>
                  </a:lnTo>
                  <a:lnTo>
                    <a:pt x="2386456" y="3378295"/>
                  </a:lnTo>
                  <a:lnTo>
                    <a:pt x="0" y="3378295"/>
                  </a:lnTo>
                  <a:lnTo>
                    <a:pt x="0" y="0"/>
                  </a:lnTo>
                  <a:close/>
                </a:path>
              </a:pathLst>
            </a:custGeom>
            <a:blipFill>
              <a:blip r:embed="rId13"/>
              <a:stretch>
                <a:fillRect b="-2007"/>
              </a:stretch>
            </a:blipFill>
          </p:spPr>
        </p:sp>
        <p:sp>
          <p:nvSpPr>
            <p:cNvPr id="22" name="TextBox 22"/>
            <p:cNvSpPr txBox="1"/>
            <p:nvPr/>
          </p:nvSpPr>
          <p:spPr>
            <a:xfrm>
              <a:off x="0" y="0"/>
              <a:ext cx="2638606" cy="558800"/>
            </a:xfrm>
            <a:prstGeom prst="rect">
              <a:avLst/>
            </a:prstGeom>
          </p:spPr>
          <p:txBody>
            <a:bodyPr lIns="0" tIns="0" rIns="0" bIns="0" rtlCol="0" anchor="t">
              <a:spAutoFit/>
            </a:bodyPr>
            <a:lstStyle/>
            <a:p>
              <a:pPr algn="ctr">
                <a:lnSpc>
                  <a:spcPts val="1683"/>
                </a:lnSpc>
              </a:pPr>
              <a:r>
                <a:rPr lang="en-US" sz="1402" b="1" dirty="0">
                  <a:solidFill>
                    <a:srgbClr val="0168B3"/>
                  </a:solidFill>
                  <a:latin typeface="Tahoma Bold"/>
                  <a:ea typeface="Tahoma Bold"/>
                  <a:cs typeface="Tahoma Bold"/>
                  <a:sym typeface="Tahoma Bold"/>
                </a:rPr>
                <a:t>Modes de </a:t>
              </a:r>
              <a:r>
                <a:rPr lang="en-US" sz="1402" b="1" dirty="0" err="1">
                  <a:solidFill>
                    <a:srgbClr val="0168B3"/>
                  </a:solidFill>
                  <a:latin typeface="Tahoma Bold"/>
                  <a:ea typeface="Tahoma Bold"/>
                  <a:cs typeface="Tahoma Bold"/>
                  <a:sym typeface="Tahoma Bold"/>
                </a:rPr>
                <a:t>connexion</a:t>
              </a:r>
              <a:r>
                <a:rPr lang="en-US" sz="1402" b="1" dirty="0">
                  <a:solidFill>
                    <a:srgbClr val="0168B3"/>
                  </a:solidFill>
                  <a:latin typeface="Tahoma Bold"/>
                  <a:ea typeface="Tahoma Bold"/>
                  <a:cs typeface="Tahoma Bold"/>
                  <a:sym typeface="Tahoma Bold"/>
                </a:rPr>
                <a:t> au DCC ONCOPL</a:t>
              </a:r>
            </a:p>
          </p:txBody>
        </p:sp>
      </p:grpSp>
      <p:grpSp>
        <p:nvGrpSpPr>
          <p:cNvPr id="23" name="Group 23"/>
          <p:cNvGrpSpPr/>
          <p:nvPr/>
        </p:nvGrpSpPr>
        <p:grpSpPr>
          <a:xfrm>
            <a:off x="297266" y="1318122"/>
            <a:ext cx="10097467" cy="504000"/>
            <a:chOff x="0" y="0"/>
            <a:chExt cx="13463289" cy="672000"/>
          </a:xfrm>
        </p:grpSpPr>
        <p:grpSp>
          <p:nvGrpSpPr>
            <p:cNvPr id="24" name="Group 24"/>
            <p:cNvGrpSpPr/>
            <p:nvPr/>
          </p:nvGrpSpPr>
          <p:grpSpPr>
            <a:xfrm>
              <a:off x="184384" y="0"/>
              <a:ext cx="13094521" cy="672000"/>
              <a:chOff x="0" y="0"/>
              <a:chExt cx="3519586" cy="180622"/>
            </a:xfrm>
          </p:grpSpPr>
          <p:sp>
            <p:nvSpPr>
              <p:cNvPr id="25" name="Freeform 25"/>
              <p:cNvSpPr/>
              <p:nvPr/>
            </p:nvSpPr>
            <p:spPr>
              <a:xfrm>
                <a:off x="0" y="0"/>
                <a:ext cx="3519586" cy="180622"/>
              </a:xfrm>
              <a:custGeom>
                <a:avLst/>
                <a:gdLst/>
                <a:ahLst/>
                <a:cxnLst/>
                <a:rect l="l" t="t" r="r" b="b"/>
                <a:pathLst>
                  <a:path w="3519586" h="180622">
                    <a:moveTo>
                      <a:pt x="14190" y="0"/>
                    </a:moveTo>
                    <a:lnTo>
                      <a:pt x="3505396" y="0"/>
                    </a:lnTo>
                    <a:cubicBezTo>
                      <a:pt x="3509159" y="0"/>
                      <a:pt x="3512769" y="1495"/>
                      <a:pt x="3515430" y="4156"/>
                    </a:cubicBezTo>
                    <a:cubicBezTo>
                      <a:pt x="3518091" y="6817"/>
                      <a:pt x="3519586" y="10426"/>
                      <a:pt x="3519586" y="14190"/>
                    </a:cubicBezTo>
                    <a:lnTo>
                      <a:pt x="3519586" y="166433"/>
                    </a:lnTo>
                    <a:cubicBezTo>
                      <a:pt x="3519586" y="174269"/>
                      <a:pt x="3513233" y="180622"/>
                      <a:pt x="3505396" y="180622"/>
                    </a:cubicBezTo>
                    <a:lnTo>
                      <a:pt x="14190" y="180622"/>
                    </a:lnTo>
                    <a:cubicBezTo>
                      <a:pt x="6353" y="180622"/>
                      <a:pt x="0" y="174269"/>
                      <a:pt x="0" y="166433"/>
                    </a:cubicBezTo>
                    <a:lnTo>
                      <a:pt x="0" y="14190"/>
                    </a:lnTo>
                    <a:cubicBezTo>
                      <a:pt x="0" y="6353"/>
                      <a:pt x="6353" y="0"/>
                      <a:pt x="14190" y="0"/>
                    </a:cubicBezTo>
                    <a:close/>
                  </a:path>
                </a:pathLst>
              </a:custGeom>
              <a:solidFill>
                <a:srgbClr val="000000">
                  <a:alpha val="0"/>
                </a:srgbClr>
              </a:solidFill>
              <a:ln w="57150" cap="sq">
                <a:solidFill>
                  <a:srgbClr val="87BEC3"/>
                </a:solidFill>
                <a:prstDash val="solid"/>
                <a:miter/>
              </a:ln>
            </p:spPr>
          </p:sp>
          <p:sp>
            <p:nvSpPr>
              <p:cNvPr id="26" name="TextBox 26"/>
              <p:cNvSpPr txBox="1"/>
              <p:nvPr/>
            </p:nvSpPr>
            <p:spPr>
              <a:xfrm>
                <a:off x="0" y="0"/>
                <a:ext cx="3519586" cy="180622"/>
              </a:xfrm>
              <a:prstGeom prst="rect">
                <a:avLst/>
              </a:prstGeom>
            </p:spPr>
            <p:txBody>
              <a:bodyPr lIns="50800" tIns="50800" rIns="50800" bIns="50800" rtlCol="0" anchor="ctr"/>
              <a:lstStyle/>
              <a:p>
                <a:pPr algn="ctr">
                  <a:lnSpc>
                    <a:spcPts val="1683"/>
                  </a:lnSpc>
                </a:pPr>
                <a:endParaRPr/>
              </a:p>
            </p:txBody>
          </p:sp>
        </p:grpSp>
        <p:sp>
          <p:nvSpPr>
            <p:cNvPr id="27" name="TextBox 27"/>
            <p:cNvSpPr txBox="1"/>
            <p:nvPr/>
          </p:nvSpPr>
          <p:spPr>
            <a:xfrm>
              <a:off x="0" y="166850"/>
              <a:ext cx="13463289" cy="317500"/>
            </a:xfrm>
            <a:prstGeom prst="rect">
              <a:avLst/>
            </a:prstGeom>
          </p:spPr>
          <p:txBody>
            <a:bodyPr lIns="0" tIns="0" rIns="0" bIns="0" rtlCol="0" anchor="t">
              <a:spAutoFit/>
            </a:bodyPr>
            <a:lstStyle/>
            <a:p>
              <a:pPr algn="ctr">
                <a:lnSpc>
                  <a:spcPts val="1923"/>
                </a:lnSpc>
              </a:pPr>
              <a:r>
                <a:rPr lang="en-US" sz="1602" b="1">
                  <a:solidFill>
                    <a:srgbClr val="0067A4"/>
                  </a:solidFill>
                  <a:latin typeface="Tahoma Bold"/>
                  <a:ea typeface="Tahoma Bold"/>
                  <a:cs typeface="Tahoma Bold"/>
                  <a:sym typeface="Tahoma Bold"/>
                </a:rPr>
                <a:t>ONCOPL a créé des outils de communication sur mesure et mis à jour les outils déjà existants.</a:t>
              </a:r>
            </a:p>
          </p:txBody>
        </p:sp>
      </p:grpSp>
      <p:grpSp>
        <p:nvGrpSpPr>
          <p:cNvPr id="28" name="Group 28"/>
          <p:cNvGrpSpPr/>
          <p:nvPr/>
        </p:nvGrpSpPr>
        <p:grpSpPr>
          <a:xfrm>
            <a:off x="1774687" y="1895392"/>
            <a:ext cx="7410753" cy="649876"/>
            <a:chOff x="0" y="0"/>
            <a:chExt cx="9881005" cy="866502"/>
          </a:xfrm>
        </p:grpSpPr>
        <p:grpSp>
          <p:nvGrpSpPr>
            <p:cNvPr id="29" name="Group 29"/>
            <p:cNvGrpSpPr/>
            <p:nvPr/>
          </p:nvGrpSpPr>
          <p:grpSpPr>
            <a:xfrm>
              <a:off x="0" y="355600"/>
              <a:ext cx="9881005" cy="510902"/>
              <a:chOff x="0" y="0"/>
              <a:chExt cx="2655847" cy="137322"/>
            </a:xfrm>
          </p:grpSpPr>
          <p:sp>
            <p:nvSpPr>
              <p:cNvPr id="30" name="Freeform 30"/>
              <p:cNvSpPr/>
              <p:nvPr/>
            </p:nvSpPr>
            <p:spPr>
              <a:xfrm>
                <a:off x="0" y="0"/>
                <a:ext cx="2655847" cy="137322"/>
              </a:xfrm>
              <a:custGeom>
                <a:avLst/>
                <a:gdLst/>
                <a:ahLst/>
                <a:cxnLst/>
                <a:rect l="l" t="t" r="r" b="b"/>
                <a:pathLst>
                  <a:path w="2655847" h="137322">
                    <a:moveTo>
                      <a:pt x="10447" y="0"/>
                    </a:moveTo>
                    <a:lnTo>
                      <a:pt x="2645400" y="0"/>
                    </a:lnTo>
                    <a:cubicBezTo>
                      <a:pt x="2651170" y="0"/>
                      <a:pt x="2655847" y="4677"/>
                      <a:pt x="2655847" y="10447"/>
                    </a:cubicBezTo>
                    <a:lnTo>
                      <a:pt x="2655847" y="126875"/>
                    </a:lnTo>
                    <a:cubicBezTo>
                      <a:pt x="2655847" y="132644"/>
                      <a:pt x="2651170" y="137322"/>
                      <a:pt x="2645400" y="137322"/>
                    </a:cubicBezTo>
                    <a:lnTo>
                      <a:pt x="10447" y="137322"/>
                    </a:lnTo>
                    <a:cubicBezTo>
                      <a:pt x="7676" y="137322"/>
                      <a:pt x="5019" y="136221"/>
                      <a:pt x="3060" y="134262"/>
                    </a:cubicBezTo>
                    <a:cubicBezTo>
                      <a:pt x="1101" y="132303"/>
                      <a:pt x="0" y="129646"/>
                      <a:pt x="0" y="126875"/>
                    </a:cubicBezTo>
                    <a:lnTo>
                      <a:pt x="0" y="10447"/>
                    </a:lnTo>
                    <a:cubicBezTo>
                      <a:pt x="0" y="4677"/>
                      <a:pt x="4677" y="0"/>
                      <a:pt x="10447" y="0"/>
                    </a:cubicBezTo>
                    <a:close/>
                  </a:path>
                </a:pathLst>
              </a:custGeom>
              <a:solidFill>
                <a:srgbClr val="0067A4"/>
              </a:solidFill>
            </p:spPr>
          </p:sp>
          <p:sp>
            <p:nvSpPr>
              <p:cNvPr id="31" name="TextBox 31"/>
              <p:cNvSpPr txBox="1"/>
              <p:nvPr/>
            </p:nvSpPr>
            <p:spPr>
              <a:xfrm>
                <a:off x="0" y="0"/>
                <a:ext cx="2655847" cy="137322"/>
              </a:xfrm>
              <a:prstGeom prst="rect">
                <a:avLst/>
              </a:prstGeom>
            </p:spPr>
            <p:txBody>
              <a:bodyPr lIns="50800" tIns="50800" rIns="50800" bIns="50800" rtlCol="0" anchor="ctr"/>
              <a:lstStyle/>
              <a:p>
                <a:pPr algn="ctr">
                  <a:lnSpc>
                    <a:spcPts val="1683"/>
                  </a:lnSpc>
                </a:pPr>
                <a:endParaRPr/>
              </a:p>
            </p:txBody>
          </p:sp>
        </p:grpSp>
        <p:sp>
          <p:nvSpPr>
            <p:cNvPr id="32" name="TextBox 32"/>
            <p:cNvSpPr txBox="1"/>
            <p:nvPr/>
          </p:nvSpPr>
          <p:spPr>
            <a:xfrm>
              <a:off x="0" y="452301"/>
              <a:ext cx="9881005" cy="317500"/>
            </a:xfrm>
            <a:prstGeom prst="rect">
              <a:avLst/>
            </a:prstGeom>
          </p:spPr>
          <p:txBody>
            <a:bodyPr lIns="0" tIns="0" rIns="0" bIns="0" rtlCol="0" anchor="t">
              <a:spAutoFit/>
            </a:bodyPr>
            <a:lstStyle/>
            <a:p>
              <a:pPr algn="ctr">
                <a:lnSpc>
                  <a:spcPts val="1923"/>
                </a:lnSpc>
              </a:pPr>
              <a:r>
                <a:rPr lang="en-US" sz="1602">
                  <a:solidFill>
                    <a:srgbClr val="FFFFFF"/>
                  </a:solidFill>
                  <a:latin typeface="Tahoma"/>
                  <a:ea typeface="Tahoma"/>
                  <a:cs typeface="Tahoma"/>
                  <a:sym typeface="Tahoma"/>
                </a:rPr>
                <a:t>Les 3C, relai du DSRC dans les établissements, afin qu’ils guident les utilisateurs.</a:t>
              </a:r>
            </a:p>
          </p:txBody>
        </p:sp>
        <p:sp>
          <p:nvSpPr>
            <p:cNvPr id="33" name="TextBox 33"/>
            <p:cNvSpPr txBox="1"/>
            <p:nvPr/>
          </p:nvSpPr>
          <p:spPr>
            <a:xfrm>
              <a:off x="3061994" y="0"/>
              <a:ext cx="3399514" cy="355600"/>
            </a:xfrm>
            <a:prstGeom prst="rect">
              <a:avLst/>
            </a:prstGeom>
          </p:spPr>
          <p:txBody>
            <a:bodyPr lIns="0" tIns="0" rIns="0" bIns="0" rtlCol="0" anchor="t">
              <a:spAutoFit/>
            </a:bodyPr>
            <a:lstStyle/>
            <a:p>
              <a:pPr algn="l">
                <a:lnSpc>
                  <a:spcPts val="2163"/>
                </a:lnSpc>
              </a:pPr>
              <a:r>
                <a:rPr lang="en-US" sz="1802" b="1" dirty="0">
                  <a:solidFill>
                    <a:srgbClr val="0067A4"/>
                  </a:solidFill>
                  <a:latin typeface="Playfair Display Bold"/>
                  <a:ea typeface="Playfair Display Bold"/>
                  <a:cs typeface="Playfair Display Bold"/>
                  <a:sym typeface="Playfair Display Bold"/>
                </a:rPr>
                <a:t>Qui </a:t>
              </a:r>
              <a:r>
                <a:rPr lang="en-US" sz="1802" b="1" dirty="0" err="1">
                  <a:solidFill>
                    <a:srgbClr val="0067A4"/>
                  </a:solidFill>
                  <a:latin typeface="Playfair Display Bold"/>
                  <a:ea typeface="Playfair Display Bold"/>
                  <a:cs typeface="Playfair Display Bold"/>
                  <a:sym typeface="Playfair Display Bold"/>
                </a:rPr>
                <a:t>cibler</a:t>
              </a:r>
              <a:r>
                <a:rPr lang="en-US" sz="1802" b="1" dirty="0">
                  <a:solidFill>
                    <a:srgbClr val="0067A4"/>
                  </a:solidFill>
                  <a:latin typeface="Playfair Display Bold"/>
                  <a:ea typeface="Playfair Display Bold"/>
                  <a:cs typeface="Playfair Display Bold"/>
                  <a:sym typeface="Playfair Display Bold"/>
                </a:rPr>
                <a:t> </a:t>
              </a:r>
              <a:r>
                <a:rPr lang="en-US" sz="1802" b="1" dirty="0" err="1">
                  <a:solidFill>
                    <a:srgbClr val="0067A4"/>
                  </a:solidFill>
                  <a:latin typeface="Playfair Display Bold"/>
                  <a:ea typeface="Playfair Display Bold"/>
                  <a:cs typeface="Playfair Display Bold"/>
                  <a:sym typeface="Playfair Display Bold"/>
                </a:rPr>
                <a:t>en</a:t>
              </a:r>
              <a:r>
                <a:rPr lang="en-US" sz="1802" b="1" dirty="0">
                  <a:solidFill>
                    <a:srgbClr val="0067A4"/>
                  </a:solidFill>
                  <a:latin typeface="Playfair Display Bold"/>
                  <a:ea typeface="Playfair Display Bold"/>
                  <a:cs typeface="Playfair Display Bold"/>
                  <a:sym typeface="Playfair Display Bold"/>
                </a:rPr>
                <a:t> </a:t>
              </a:r>
              <a:r>
                <a:rPr lang="en-US" sz="1802" b="1" dirty="0" err="1">
                  <a:solidFill>
                    <a:srgbClr val="0067A4"/>
                  </a:solidFill>
                  <a:latin typeface="Playfair Display Bold"/>
                  <a:ea typeface="Playfair Display Bold"/>
                  <a:cs typeface="Playfair Display Bold"/>
                  <a:sym typeface="Playfair Display Bold"/>
                </a:rPr>
                <a:t>priorité</a:t>
              </a:r>
              <a:r>
                <a:rPr lang="en-US" sz="1802" b="1" dirty="0">
                  <a:solidFill>
                    <a:srgbClr val="0067A4"/>
                  </a:solidFill>
                  <a:latin typeface="Playfair Display Bold"/>
                  <a:ea typeface="Playfair Display Bold"/>
                  <a:cs typeface="Playfair Display Bold"/>
                  <a:sym typeface="Playfair Display Bold"/>
                </a:rPr>
                <a:t>  </a:t>
              </a:r>
            </a:p>
          </p:txBody>
        </p:sp>
        <p:sp>
          <p:nvSpPr>
            <p:cNvPr id="34" name="Freeform 34"/>
            <p:cNvSpPr/>
            <p:nvPr/>
          </p:nvSpPr>
          <p:spPr>
            <a:xfrm>
              <a:off x="6093497" y="39967"/>
              <a:ext cx="458149" cy="412334"/>
            </a:xfrm>
            <a:custGeom>
              <a:avLst/>
              <a:gdLst/>
              <a:ahLst/>
              <a:cxnLst/>
              <a:rect l="l" t="t" r="r" b="b"/>
              <a:pathLst>
                <a:path w="458149" h="412334">
                  <a:moveTo>
                    <a:pt x="0" y="0"/>
                  </a:moveTo>
                  <a:lnTo>
                    <a:pt x="458149" y="0"/>
                  </a:lnTo>
                  <a:lnTo>
                    <a:pt x="458149" y="412334"/>
                  </a:lnTo>
                  <a:lnTo>
                    <a:pt x="0" y="412334"/>
                  </a:lnTo>
                  <a:lnTo>
                    <a:pt x="0" y="0"/>
                  </a:lnTo>
                  <a:close/>
                </a:path>
              </a:pathLst>
            </a:custGeom>
            <a:blipFill>
              <a:blip r:embed="rId14"/>
              <a:stretch>
                <a:fillRect/>
              </a:stretch>
            </a:blipFill>
          </p:spPr>
        </p:sp>
      </p:grpSp>
      <p:grpSp>
        <p:nvGrpSpPr>
          <p:cNvPr id="35" name="Group 35"/>
          <p:cNvGrpSpPr/>
          <p:nvPr/>
        </p:nvGrpSpPr>
        <p:grpSpPr>
          <a:xfrm>
            <a:off x="4307559" y="6568421"/>
            <a:ext cx="6186842" cy="815561"/>
            <a:chOff x="0" y="0"/>
            <a:chExt cx="8249123" cy="1087415"/>
          </a:xfrm>
        </p:grpSpPr>
        <p:sp>
          <p:nvSpPr>
            <p:cNvPr id="36" name="Freeform 36"/>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15"/>
              <a:stretch>
                <a:fillRect/>
              </a:stretch>
            </a:blipFill>
          </p:spPr>
        </p:sp>
        <p:sp>
          <p:nvSpPr>
            <p:cNvPr id="37" name="TextBox 37"/>
            <p:cNvSpPr txBox="1"/>
            <p:nvPr/>
          </p:nvSpPr>
          <p:spPr>
            <a:xfrm>
              <a:off x="492673" y="226208"/>
              <a:ext cx="7756451" cy="635000"/>
            </a:xfrm>
            <a:prstGeom prst="rect">
              <a:avLst/>
            </a:prstGeom>
          </p:spPr>
          <p:txBody>
            <a:bodyPr lIns="0" tIns="0" rIns="0" bIns="0" rtlCol="0" anchor="t">
              <a:spAutoFit/>
            </a:bodyPr>
            <a:lstStyle/>
            <a:p>
              <a:pPr algn="l">
                <a:lnSpc>
                  <a:spcPts val="1923"/>
                </a:lnSpc>
              </a:pPr>
              <a:r>
                <a:rPr lang="en-US" sz="1602" b="1" dirty="0">
                  <a:solidFill>
                    <a:srgbClr val="0168B3"/>
                  </a:solidFill>
                  <a:latin typeface="Tahoma Bold"/>
                  <a:ea typeface="Tahoma Bold"/>
                  <a:cs typeface="Tahoma Bold"/>
                  <a:sym typeface="Tahoma Bold"/>
                </a:rPr>
                <a:t>Les 3C </a:t>
              </a:r>
              <a:r>
                <a:rPr lang="en-US" sz="1602" b="1" dirty="0" err="1">
                  <a:solidFill>
                    <a:srgbClr val="0168B3"/>
                  </a:solidFill>
                  <a:latin typeface="Tahoma Bold"/>
                  <a:ea typeface="Tahoma Bold"/>
                  <a:cs typeface="Tahoma Bold"/>
                  <a:sym typeface="Tahoma Bold"/>
                </a:rPr>
                <a:t>ont</a:t>
              </a:r>
              <a:r>
                <a:rPr lang="en-US" sz="1602" b="1" dirty="0">
                  <a:solidFill>
                    <a:srgbClr val="0168B3"/>
                  </a:solidFill>
                  <a:latin typeface="Tahoma Bold"/>
                  <a:ea typeface="Tahoma Bold"/>
                  <a:cs typeface="Tahoma Bold"/>
                  <a:sym typeface="Tahoma Bold"/>
                </a:rPr>
                <a:t> </a:t>
              </a:r>
              <a:r>
                <a:rPr lang="en-US" sz="1602" b="1" dirty="0" err="1">
                  <a:solidFill>
                    <a:srgbClr val="0168B3"/>
                  </a:solidFill>
                  <a:latin typeface="Tahoma Bold"/>
                  <a:ea typeface="Tahoma Bold"/>
                  <a:cs typeface="Tahoma Bold"/>
                  <a:sym typeface="Tahoma Bold"/>
                </a:rPr>
                <a:t>pu</a:t>
              </a:r>
              <a:r>
                <a:rPr lang="en-US" sz="1602" b="1" dirty="0">
                  <a:solidFill>
                    <a:srgbClr val="0168B3"/>
                  </a:solidFill>
                  <a:latin typeface="Tahoma Bold"/>
                  <a:ea typeface="Tahoma Bold"/>
                  <a:cs typeface="Tahoma Bold"/>
                  <a:sym typeface="Tahoma Bold"/>
                </a:rPr>
                <a:t> diffuser </a:t>
              </a:r>
              <a:r>
                <a:rPr lang="en-US" sz="1602" b="1" dirty="0" err="1">
                  <a:solidFill>
                    <a:srgbClr val="0168B3"/>
                  </a:solidFill>
                  <a:latin typeface="Tahoma Bold"/>
                  <a:ea typeface="Tahoma Bold"/>
                  <a:cs typeface="Tahoma Bold"/>
                  <a:sym typeface="Tahoma Bold"/>
                </a:rPr>
                <a:t>ces</a:t>
              </a:r>
              <a:r>
                <a:rPr lang="en-US" sz="1602" b="1" dirty="0">
                  <a:solidFill>
                    <a:srgbClr val="0168B3"/>
                  </a:solidFill>
                  <a:latin typeface="Tahoma Bold"/>
                  <a:ea typeface="Tahoma Bold"/>
                  <a:cs typeface="Tahoma Bold"/>
                  <a:sym typeface="Tahoma Bold"/>
                </a:rPr>
                <a:t> documents aux </a:t>
              </a:r>
              <a:r>
                <a:rPr lang="en-US" sz="1602" b="1" dirty="0" err="1">
                  <a:solidFill>
                    <a:srgbClr val="0168B3"/>
                  </a:solidFill>
                  <a:latin typeface="Tahoma Bold"/>
                  <a:ea typeface="Tahoma Bold"/>
                  <a:cs typeface="Tahoma Bold"/>
                  <a:sym typeface="Tahoma Bold"/>
                </a:rPr>
                <a:t>responsables</a:t>
              </a:r>
              <a:r>
                <a:rPr lang="en-US" sz="1602" b="1" dirty="0">
                  <a:solidFill>
                    <a:srgbClr val="0168B3"/>
                  </a:solidFill>
                  <a:latin typeface="Tahoma Bold"/>
                  <a:ea typeface="Tahoma Bold"/>
                  <a:cs typeface="Tahoma Bold"/>
                  <a:sym typeface="Tahoma Bold"/>
                </a:rPr>
                <a:t> RCP et aux </a:t>
              </a:r>
              <a:r>
                <a:rPr lang="en-US" sz="1602" b="1" dirty="0" err="1">
                  <a:solidFill>
                    <a:srgbClr val="0168B3"/>
                  </a:solidFill>
                  <a:latin typeface="Tahoma Bold"/>
                  <a:ea typeface="Tahoma Bold"/>
                  <a:cs typeface="Tahoma Bold"/>
                  <a:sym typeface="Tahoma Bold"/>
                </a:rPr>
                <a:t>utilisateurs</a:t>
              </a:r>
              <a:r>
                <a:rPr lang="en-US" sz="1602" b="1" dirty="0">
                  <a:solidFill>
                    <a:srgbClr val="0168B3"/>
                  </a:solidFill>
                  <a:latin typeface="Tahoma Bold"/>
                  <a:ea typeface="Tahoma Bold"/>
                  <a:cs typeface="Tahoma Bold"/>
                  <a:sym typeface="Tahoma Bold"/>
                </a:rPr>
                <a:t> du DCC.</a:t>
              </a:r>
            </a:p>
          </p:txBody>
        </p:sp>
      </p:gr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960759" y="1383342"/>
            <a:ext cx="8975241" cy="811623"/>
            <a:chOff x="0" y="0"/>
            <a:chExt cx="3216524" cy="290868"/>
          </a:xfrm>
        </p:grpSpPr>
        <p:sp>
          <p:nvSpPr>
            <p:cNvPr id="3" name="Freeform 3"/>
            <p:cNvSpPr/>
            <p:nvPr/>
          </p:nvSpPr>
          <p:spPr>
            <a:xfrm>
              <a:off x="0" y="0"/>
              <a:ext cx="3216524" cy="290868"/>
            </a:xfrm>
            <a:custGeom>
              <a:avLst/>
              <a:gdLst/>
              <a:ahLst/>
              <a:cxnLst/>
              <a:rect l="l" t="t" r="r" b="b"/>
              <a:pathLst>
                <a:path w="3216524" h="290868">
                  <a:moveTo>
                    <a:pt x="15527" y="0"/>
                  </a:moveTo>
                  <a:lnTo>
                    <a:pt x="3200997" y="0"/>
                  </a:lnTo>
                  <a:cubicBezTo>
                    <a:pt x="3205115" y="0"/>
                    <a:pt x="3209064" y="1636"/>
                    <a:pt x="3211976" y="4548"/>
                  </a:cubicBezTo>
                  <a:cubicBezTo>
                    <a:pt x="3214888" y="7459"/>
                    <a:pt x="3216524" y="11409"/>
                    <a:pt x="3216524" y="15527"/>
                  </a:cubicBezTo>
                  <a:lnTo>
                    <a:pt x="3216524" y="275341"/>
                  </a:lnTo>
                  <a:cubicBezTo>
                    <a:pt x="3216524" y="279459"/>
                    <a:pt x="3214888" y="283408"/>
                    <a:pt x="3211976" y="286320"/>
                  </a:cubicBezTo>
                  <a:cubicBezTo>
                    <a:pt x="3209064" y="289232"/>
                    <a:pt x="3205115" y="290868"/>
                    <a:pt x="3200997" y="290868"/>
                  </a:cubicBezTo>
                  <a:lnTo>
                    <a:pt x="15527" y="290868"/>
                  </a:lnTo>
                  <a:cubicBezTo>
                    <a:pt x="11409" y="290868"/>
                    <a:pt x="7459" y="289232"/>
                    <a:pt x="4548" y="286320"/>
                  </a:cubicBezTo>
                  <a:cubicBezTo>
                    <a:pt x="1636" y="283408"/>
                    <a:pt x="0" y="279459"/>
                    <a:pt x="0" y="275341"/>
                  </a:cubicBezTo>
                  <a:lnTo>
                    <a:pt x="0" y="15527"/>
                  </a:lnTo>
                  <a:cubicBezTo>
                    <a:pt x="0" y="11409"/>
                    <a:pt x="1636" y="7459"/>
                    <a:pt x="4548" y="4548"/>
                  </a:cubicBezTo>
                  <a:cubicBezTo>
                    <a:pt x="7459" y="1636"/>
                    <a:pt x="11409" y="0"/>
                    <a:pt x="15527" y="0"/>
                  </a:cubicBezTo>
                  <a:close/>
                </a:path>
              </a:pathLst>
            </a:custGeom>
            <a:solidFill>
              <a:srgbClr val="000000">
                <a:alpha val="0"/>
              </a:srgbClr>
            </a:solidFill>
            <a:ln w="57150" cap="sq">
              <a:solidFill>
                <a:srgbClr val="87BEC3"/>
              </a:solidFill>
              <a:prstDash val="solid"/>
              <a:miter/>
            </a:ln>
          </p:spPr>
        </p:sp>
        <p:sp>
          <p:nvSpPr>
            <p:cNvPr id="4" name="TextBox 4"/>
            <p:cNvSpPr txBox="1"/>
            <p:nvPr/>
          </p:nvSpPr>
          <p:spPr>
            <a:xfrm>
              <a:off x="0" y="0"/>
              <a:ext cx="3216524" cy="290868"/>
            </a:xfrm>
            <a:prstGeom prst="rect">
              <a:avLst/>
            </a:prstGeom>
          </p:spPr>
          <p:txBody>
            <a:bodyPr lIns="50800" tIns="50800" rIns="50800" bIns="50800" rtlCol="0" anchor="ctr"/>
            <a:lstStyle/>
            <a:p>
              <a:pPr algn="ctr">
                <a:lnSpc>
                  <a:spcPts val="1683"/>
                </a:lnSpc>
              </a:pPr>
              <a:endParaRPr/>
            </a:p>
          </p:txBody>
        </p:sp>
      </p:grpSp>
      <p:grpSp>
        <p:nvGrpSpPr>
          <p:cNvPr id="5" name="Group 5"/>
          <p:cNvGrpSpPr/>
          <p:nvPr/>
        </p:nvGrpSpPr>
        <p:grpSpPr>
          <a:xfrm>
            <a:off x="-13426" y="0"/>
            <a:ext cx="3150326" cy="1555473"/>
            <a:chOff x="0" y="0"/>
            <a:chExt cx="4200435" cy="2073965"/>
          </a:xfrm>
        </p:grpSpPr>
        <p:sp>
          <p:nvSpPr>
            <p:cNvPr id="6" name="Freeform 6"/>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sp>
        <p:nvSpPr>
          <p:cNvPr id="8" name="Freeform 8"/>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9" name="Group 9"/>
          <p:cNvGrpSpPr/>
          <p:nvPr/>
        </p:nvGrpSpPr>
        <p:grpSpPr>
          <a:xfrm>
            <a:off x="3274837" y="514244"/>
            <a:ext cx="4142327" cy="730609"/>
            <a:chOff x="0" y="0"/>
            <a:chExt cx="5523102" cy="974145"/>
          </a:xfrm>
        </p:grpSpPr>
        <p:sp>
          <p:nvSpPr>
            <p:cNvPr id="10" name="Freeform 10"/>
            <p:cNvSpPr/>
            <p:nvPr/>
          </p:nvSpPr>
          <p:spPr>
            <a:xfrm>
              <a:off x="0" y="0"/>
              <a:ext cx="5523103" cy="974145"/>
            </a:xfrm>
            <a:custGeom>
              <a:avLst/>
              <a:gdLst/>
              <a:ahLst/>
              <a:cxnLst/>
              <a:rect l="l" t="t" r="r" b="b"/>
              <a:pathLst>
                <a:path w="5523103" h="974145">
                  <a:moveTo>
                    <a:pt x="0" y="0"/>
                  </a:moveTo>
                  <a:lnTo>
                    <a:pt x="5523103" y="0"/>
                  </a:lnTo>
                  <a:lnTo>
                    <a:pt x="5523103" y="974145"/>
                  </a:lnTo>
                  <a:lnTo>
                    <a:pt x="0" y="974145"/>
                  </a:lnTo>
                  <a:close/>
                </a:path>
              </a:pathLst>
            </a:custGeom>
            <a:solidFill>
              <a:srgbClr val="000000">
                <a:alpha val="0"/>
              </a:srgbClr>
            </a:solidFill>
          </p:spPr>
        </p:sp>
        <p:sp>
          <p:nvSpPr>
            <p:cNvPr id="11" name="TextBox 11"/>
            <p:cNvSpPr txBox="1"/>
            <p:nvPr/>
          </p:nvSpPr>
          <p:spPr>
            <a:xfrm>
              <a:off x="0" y="0"/>
              <a:ext cx="552310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MÉTHODOLOGIE</a:t>
              </a:r>
            </a:p>
          </p:txBody>
        </p:sp>
      </p:grpSp>
      <p:sp>
        <p:nvSpPr>
          <p:cNvPr id="12" name="TextBox 12"/>
          <p:cNvSpPr txBox="1"/>
          <p:nvPr/>
        </p:nvSpPr>
        <p:spPr>
          <a:xfrm>
            <a:off x="1496875" y="1525750"/>
            <a:ext cx="7903010" cy="476250"/>
          </a:xfrm>
          <a:prstGeom prst="rect">
            <a:avLst/>
          </a:prstGeom>
        </p:spPr>
        <p:txBody>
          <a:bodyPr lIns="0" tIns="0" rIns="0" bIns="0" rtlCol="0" anchor="t">
            <a:spAutoFit/>
          </a:bodyPr>
          <a:lstStyle/>
          <a:p>
            <a:pPr algn="ctr">
              <a:lnSpc>
                <a:spcPts val="1923"/>
              </a:lnSpc>
            </a:pPr>
            <a:r>
              <a:rPr lang="en-US" sz="1602" b="1">
                <a:solidFill>
                  <a:srgbClr val="0168B3"/>
                </a:solidFill>
                <a:latin typeface="Tahoma Bold"/>
                <a:ea typeface="Tahoma Bold"/>
                <a:cs typeface="Tahoma Bold"/>
                <a:sym typeface="Tahoma Bold"/>
              </a:rPr>
              <a:t>Le site web ONCOPL est une ressource importante pour les professionnels. </a:t>
            </a:r>
          </a:p>
          <a:p>
            <a:pPr algn="ctr">
              <a:lnSpc>
                <a:spcPts val="1923"/>
              </a:lnSpc>
            </a:pPr>
            <a:r>
              <a:rPr lang="en-US" sz="1602" b="1">
                <a:solidFill>
                  <a:srgbClr val="0168B3"/>
                </a:solidFill>
                <a:latin typeface="Tahoma Bold"/>
                <a:ea typeface="Tahoma Bold"/>
                <a:cs typeface="Tahoma Bold"/>
                <a:sym typeface="Tahoma Bold"/>
              </a:rPr>
              <a:t>Les utilisateurs du DCC peuvent y retrouver notamment : </a:t>
            </a:r>
          </a:p>
        </p:txBody>
      </p:sp>
      <p:sp>
        <p:nvSpPr>
          <p:cNvPr id="13" name="Freeform 13"/>
          <p:cNvSpPr/>
          <p:nvPr/>
        </p:nvSpPr>
        <p:spPr>
          <a:xfrm>
            <a:off x="9011201" y="1925675"/>
            <a:ext cx="557853" cy="538582"/>
          </a:xfrm>
          <a:custGeom>
            <a:avLst/>
            <a:gdLst/>
            <a:ahLst/>
            <a:cxnLst/>
            <a:rect l="l" t="t" r="r" b="b"/>
            <a:pathLst>
              <a:path w="557853" h="538582">
                <a:moveTo>
                  <a:pt x="0" y="0"/>
                </a:moveTo>
                <a:lnTo>
                  <a:pt x="557853" y="0"/>
                </a:lnTo>
                <a:lnTo>
                  <a:pt x="557853" y="538581"/>
                </a:lnTo>
                <a:lnTo>
                  <a:pt x="0" y="53858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pic>
        <p:nvPicPr>
          <p:cNvPr id="14" name="Picture 14">
            <a:hlinkClick r:id="rId8"/>
          </p:cNvPr>
          <p:cNvPicPr>
            <a:picLocks noChangeAspect="1"/>
          </p:cNvPicPr>
          <p:nvPr/>
        </p:nvPicPr>
        <p:blipFill>
          <a:blip r:embed="rId9"/>
          <a:stretch>
            <a:fillRect/>
          </a:stretch>
        </p:blipFill>
        <p:spPr>
          <a:xfrm>
            <a:off x="5129520" y="3974234"/>
            <a:ext cx="2960054" cy="2580633"/>
          </a:xfrm>
          <a:prstGeom prst="rect">
            <a:avLst/>
          </a:prstGeom>
        </p:spPr>
      </p:pic>
      <p:pic>
        <p:nvPicPr>
          <p:cNvPr id="15" name="Picture 15">
            <a:hlinkClick r:id="rId10"/>
          </p:cNvPr>
          <p:cNvPicPr>
            <a:picLocks noChangeAspect="1"/>
          </p:cNvPicPr>
          <p:nvPr/>
        </p:nvPicPr>
        <p:blipFill>
          <a:blip r:embed="rId11"/>
          <a:stretch>
            <a:fillRect/>
          </a:stretch>
        </p:blipFill>
        <p:spPr>
          <a:xfrm>
            <a:off x="7711586" y="4788997"/>
            <a:ext cx="2959200" cy="2579888"/>
          </a:xfrm>
          <a:prstGeom prst="rect">
            <a:avLst/>
          </a:prstGeom>
        </p:spPr>
      </p:pic>
      <p:grpSp>
        <p:nvGrpSpPr>
          <p:cNvPr id="16" name="Group 16"/>
          <p:cNvGrpSpPr/>
          <p:nvPr/>
        </p:nvGrpSpPr>
        <p:grpSpPr>
          <a:xfrm>
            <a:off x="441950" y="3780000"/>
            <a:ext cx="4382286" cy="3384000"/>
            <a:chOff x="0" y="0"/>
            <a:chExt cx="5843048" cy="4512000"/>
          </a:xfrm>
        </p:grpSpPr>
        <p:grpSp>
          <p:nvGrpSpPr>
            <p:cNvPr id="17" name="Group 17"/>
            <p:cNvGrpSpPr/>
            <p:nvPr/>
          </p:nvGrpSpPr>
          <p:grpSpPr>
            <a:xfrm>
              <a:off x="0" y="0"/>
              <a:ext cx="5843048" cy="4512000"/>
              <a:chOff x="0" y="0"/>
              <a:chExt cx="1570512" cy="1212749"/>
            </a:xfrm>
          </p:grpSpPr>
          <p:sp>
            <p:nvSpPr>
              <p:cNvPr id="18" name="Freeform 18"/>
              <p:cNvSpPr/>
              <p:nvPr/>
            </p:nvSpPr>
            <p:spPr>
              <a:xfrm>
                <a:off x="0" y="0"/>
                <a:ext cx="1570512" cy="1212749"/>
              </a:xfrm>
              <a:custGeom>
                <a:avLst/>
                <a:gdLst/>
                <a:ahLst/>
                <a:cxnLst/>
                <a:rect l="l" t="t" r="r" b="b"/>
                <a:pathLst>
                  <a:path w="1570512" h="1212749">
                    <a:moveTo>
                      <a:pt x="45933" y="0"/>
                    </a:moveTo>
                    <a:lnTo>
                      <a:pt x="1524580" y="0"/>
                    </a:lnTo>
                    <a:cubicBezTo>
                      <a:pt x="1536762" y="0"/>
                      <a:pt x="1548445" y="4839"/>
                      <a:pt x="1557059" y="13453"/>
                    </a:cubicBezTo>
                    <a:cubicBezTo>
                      <a:pt x="1565673" y="22067"/>
                      <a:pt x="1570512" y="33751"/>
                      <a:pt x="1570512" y="45933"/>
                    </a:cubicBezTo>
                    <a:lnTo>
                      <a:pt x="1570512" y="1166817"/>
                    </a:lnTo>
                    <a:cubicBezTo>
                      <a:pt x="1570512" y="1178999"/>
                      <a:pt x="1565673" y="1190682"/>
                      <a:pt x="1557059" y="1199296"/>
                    </a:cubicBezTo>
                    <a:cubicBezTo>
                      <a:pt x="1548445" y="1207910"/>
                      <a:pt x="1536762" y="1212749"/>
                      <a:pt x="1524580" y="1212749"/>
                    </a:cubicBezTo>
                    <a:lnTo>
                      <a:pt x="45933" y="1212749"/>
                    </a:lnTo>
                    <a:cubicBezTo>
                      <a:pt x="33751" y="1212749"/>
                      <a:pt x="22067" y="1207910"/>
                      <a:pt x="13453" y="1199296"/>
                    </a:cubicBezTo>
                    <a:cubicBezTo>
                      <a:pt x="4839" y="1190682"/>
                      <a:pt x="0" y="1178999"/>
                      <a:pt x="0" y="1166817"/>
                    </a:cubicBezTo>
                    <a:lnTo>
                      <a:pt x="0" y="45933"/>
                    </a:lnTo>
                    <a:cubicBezTo>
                      <a:pt x="0" y="33751"/>
                      <a:pt x="4839" y="22067"/>
                      <a:pt x="13453" y="13453"/>
                    </a:cubicBezTo>
                    <a:cubicBezTo>
                      <a:pt x="22067" y="4839"/>
                      <a:pt x="33751" y="0"/>
                      <a:pt x="45933" y="0"/>
                    </a:cubicBezTo>
                    <a:close/>
                  </a:path>
                </a:pathLst>
              </a:custGeom>
              <a:solidFill>
                <a:srgbClr val="000000">
                  <a:alpha val="0"/>
                </a:srgbClr>
              </a:solidFill>
              <a:ln w="38100" cap="rnd">
                <a:solidFill>
                  <a:srgbClr val="0168B3"/>
                </a:solidFill>
                <a:prstDash val="solid"/>
                <a:round/>
              </a:ln>
            </p:spPr>
          </p:sp>
          <p:sp>
            <p:nvSpPr>
              <p:cNvPr id="19" name="TextBox 19"/>
              <p:cNvSpPr txBox="1"/>
              <p:nvPr/>
            </p:nvSpPr>
            <p:spPr>
              <a:xfrm>
                <a:off x="0" y="0"/>
                <a:ext cx="1570512" cy="1212749"/>
              </a:xfrm>
              <a:prstGeom prst="rect">
                <a:avLst/>
              </a:prstGeom>
            </p:spPr>
            <p:txBody>
              <a:bodyPr lIns="50800" tIns="50800" rIns="50800" bIns="50800" rtlCol="0" anchor="ctr"/>
              <a:lstStyle/>
              <a:p>
                <a:pPr algn="ctr">
                  <a:lnSpc>
                    <a:spcPts val="1683"/>
                  </a:lnSpc>
                </a:pPr>
                <a:endParaRPr/>
              </a:p>
            </p:txBody>
          </p:sp>
        </p:grpSp>
        <p:sp>
          <p:nvSpPr>
            <p:cNvPr id="20" name="Freeform 20">
              <a:hlinkClick r:id="rId12"/>
            </p:cNvPr>
            <p:cNvSpPr/>
            <p:nvPr/>
          </p:nvSpPr>
          <p:spPr>
            <a:xfrm>
              <a:off x="52442" y="179236"/>
              <a:ext cx="5708661" cy="4222031"/>
            </a:xfrm>
            <a:custGeom>
              <a:avLst/>
              <a:gdLst/>
              <a:ahLst/>
              <a:cxnLst/>
              <a:rect l="l" t="t" r="r" b="b"/>
              <a:pathLst>
                <a:path w="5708661" h="4222031">
                  <a:moveTo>
                    <a:pt x="0" y="0"/>
                  </a:moveTo>
                  <a:lnTo>
                    <a:pt x="5708661" y="0"/>
                  </a:lnTo>
                  <a:lnTo>
                    <a:pt x="5708661" y="4222030"/>
                  </a:lnTo>
                  <a:lnTo>
                    <a:pt x="0" y="4222030"/>
                  </a:lnTo>
                  <a:lnTo>
                    <a:pt x="0" y="0"/>
                  </a:lnTo>
                  <a:close/>
                </a:path>
              </a:pathLst>
            </a:custGeom>
            <a:blipFill>
              <a:blip r:embed="rId13"/>
              <a:stretch>
                <a:fillRect/>
              </a:stretch>
            </a:blipFill>
          </p:spPr>
        </p:sp>
      </p:grpSp>
      <p:grpSp>
        <p:nvGrpSpPr>
          <p:cNvPr id="21" name="Group 21"/>
          <p:cNvGrpSpPr/>
          <p:nvPr/>
        </p:nvGrpSpPr>
        <p:grpSpPr>
          <a:xfrm>
            <a:off x="481281" y="2687190"/>
            <a:ext cx="4342954" cy="815561"/>
            <a:chOff x="0" y="0"/>
            <a:chExt cx="5790606" cy="1087415"/>
          </a:xfrm>
        </p:grpSpPr>
        <p:sp>
          <p:nvSpPr>
            <p:cNvPr id="22" name="Freeform 22"/>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14"/>
              <a:stretch>
                <a:fillRect/>
              </a:stretch>
            </a:blipFill>
          </p:spPr>
        </p:sp>
        <p:sp>
          <p:nvSpPr>
            <p:cNvPr id="23" name="TextBox 23"/>
            <p:cNvSpPr txBox="1"/>
            <p:nvPr/>
          </p:nvSpPr>
          <p:spPr>
            <a:xfrm>
              <a:off x="448236" y="226208"/>
              <a:ext cx="5342370" cy="635000"/>
            </a:xfrm>
            <a:prstGeom prst="rect">
              <a:avLst/>
            </a:prstGeom>
          </p:spPr>
          <p:txBody>
            <a:bodyPr lIns="0" tIns="0" rIns="0" bIns="0" rtlCol="0" anchor="t">
              <a:spAutoFit/>
            </a:bodyPr>
            <a:lstStyle/>
            <a:p>
              <a:pPr algn="l">
                <a:lnSpc>
                  <a:spcPts val="1923"/>
                </a:lnSpc>
              </a:pPr>
              <a:r>
                <a:rPr lang="en-US" sz="1602" b="1" dirty="0" err="1">
                  <a:solidFill>
                    <a:srgbClr val="0168B3"/>
                  </a:solidFill>
                  <a:latin typeface="Tahoma Bold"/>
                  <a:ea typeface="Tahoma Bold"/>
                  <a:cs typeface="Tahoma Bold"/>
                  <a:sym typeface="Tahoma Bold"/>
                </a:rPr>
                <a:t>Une</a:t>
              </a:r>
              <a:r>
                <a:rPr lang="en-US" sz="1602" b="1" dirty="0">
                  <a:solidFill>
                    <a:srgbClr val="0168B3"/>
                  </a:solidFill>
                  <a:latin typeface="Tahoma Bold"/>
                  <a:ea typeface="Tahoma Bold"/>
                  <a:cs typeface="Tahoma Bold"/>
                  <a:sym typeface="Tahoma Bold"/>
                </a:rPr>
                <a:t> FAQ </a:t>
              </a:r>
              <a:r>
                <a:rPr lang="en-US" sz="1602" b="1" dirty="0" err="1">
                  <a:solidFill>
                    <a:srgbClr val="0168B3"/>
                  </a:solidFill>
                  <a:latin typeface="Tahoma Bold"/>
                  <a:ea typeface="Tahoma Bold"/>
                  <a:cs typeface="Tahoma Bold"/>
                  <a:sym typeface="Tahoma Bold"/>
                </a:rPr>
                <a:t>mise</a:t>
              </a:r>
              <a:r>
                <a:rPr lang="en-US" sz="1602" b="1" dirty="0">
                  <a:solidFill>
                    <a:srgbClr val="0168B3"/>
                  </a:solidFill>
                  <a:latin typeface="Tahoma Bold"/>
                  <a:ea typeface="Tahoma Bold"/>
                  <a:cs typeface="Tahoma Bold"/>
                  <a:sym typeface="Tahoma Bold"/>
                </a:rPr>
                <a:t> à jour suite aux </a:t>
              </a:r>
              <a:r>
                <a:rPr lang="en-US" sz="1602" b="1" dirty="0" err="1">
                  <a:solidFill>
                    <a:srgbClr val="0168B3"/>
                  </a:solidFill>
                  <a:latin typeface="Tahoma Bold"/>
                  <a:ea typeface="Tahoma Bold"/>
                  <a:cs typeface="Tahoma Bold"/>
                  <a:sym typeface="Tahoma Bold"/>
                </a:rPr>
                <a:t>évolutions</a:t>
              </a:r>
              <a:r>
                <a:rPr lang="en-US" sz="1602" b="1" dirty="0">
                  <a:solidFill>
                    <a:srgbClr val="0168B3"/>
                  </a:solidFill>
                  <a:latin typeface="Tahoma Bold"/>
                  <a:ea typeface="Tahoma Bold"/>
                  <a:cs typeface="Tahoma Bold"/>
                  <a:sym typeface="Tahoma Bold"/>
                </a:rPr>
                <a:t> des modes de </a:t>
              </a:r>
              <a:r>
                <a:rPr lang="en-US" sz="1602" b="1" dirty="0" err="1">
                  <a:solidFill>
                    <a:srgbClr val="0168B3"/>
                  </a:solidFill>
                  <a:latin typeface="Tahoma Bold"/>
                  <a:ea typeface="Tahoma Bold"/>
                  <a:cs typeface="Tahoma Bold"/>
                  <a:sym typeface="Tahoma Bold"/>
                </a:rPr>
                <a:t>connexion</a:t>
              </a:r>
              <a:endParaRPr lang="en-US" sz="1602" b="1" dirty="0">
                <a:solidFill>
                  <a:srgbClr val="0168B3"/>
                </a:solidFill>
                <a:latin typeface="Tahoma Bold"/>
                <a:ea typeface="Tahoma Bold"/>
                <a:cs typeface="Tahoma Bold"/>
                <a:sym typeface="Tahoma Bold"/>
              </a:endParaRPr>
            </a:p>
          </p:txBody>
        </p:sp>
      </p:grpSp>
      <p:grpSp>
        <p:nvGrpSpPr>
          <p:cNvPr id="24" name="Group 24"/>
          <p:cNvGrpSpPr/>
          <p:nvPr/>
        </p:nvGrpSpPr>
        <p:grpSpPr>
          <a:xfrm>
            <a:off x="5254288" y="2687190"/>
            <a:ext cx="5169898" cy="815561"/>
            <a:chOff x="0" y="0"/>
            <a:chExt cx="6893197" cy="1087415"/>
          </a:xfrm>
        </p:grpSpPr>
        <p:sp>
          <p:nvSpPr>
            <p:cNvPr id="25" name="Freeform 25"/>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14"/>
              <a:stretch>
                <a:fillRect/>
              </a:stretch>
            </a:blipFill>
          </p:spPr>
        </p:sp>
        <p:sp>
          <p:nvSpPr>
            <p:cNvPr id="26" name="TextBox 26"/>
            <p:cNvSpPr txBox="1"/>
            <p:nvPr/>
          </p:nvSpPr>
          <p:spPr>
            <a:xfrm>
              <a:off x="538200" y="215054"/>
              <a:ext cx="6354998" cy="635000"/>
            </a:xfrm>
            <a:prstGeom prst="rect">
              <a:avLst/>
            </a:prstGeom>
          </p:spPr>
          <p:txBody>
            <a:bodyPr lIns="0" tIns="0" rIns="0" bIns="0" rtlCol="0" anchor="t">
              <a:spAutoFit/>
            </a:bodyPr>
            <a:lstStyle/>
            <a:p>
              <a:pPr algn="l">
                <a:lnSpc>
                  <a:spcPts val="1923"/>
                </a:lnSpc>
              </a:pPr>
              <a:r>
                <a:rPr lang="en-US" sz="1602" b="1">
                  <a:solidFill>
                    <a:srgbClr val="0168B3"/>
                  </a:solidFill>
                  <a:latin typeface="Tahoma Bold"/>
                  <a:ea typeface="Tahoma Bold"/>
                  <a:cs typeface="Tahoma Bold"/>
                  <a:sym typeface="Tahoma Bold"/>
                </a:rPr>
                <a:t>Des tutoriels dont 2 créés pour la mise en place de la double authentification :</a:t>
              </a:r>
            </a:p>
          </p:txBody>
        </p:sp>
      </p:grpSp>
      <p:sp>
        <p:nvSpPr>
          <p:cNvPr id="27" name="TextBox 27"/>
          <p:cNvSpPr txBox="1"/>
          <p:nvPr/>
        </p:nvSpPr>
        <p:spPr>
          <a:xfrm>
            <a:off x="5498094" y="3735130"/>
            <a:ext cx="2222906" cy="485775"/>
          </a:xfrm>
          <a:prstGeom prst="rect">
            <a:avLst/>
          </a:prstGeom>
        </p:spPr>
        <p:txBody>
          <a:bodyPr lIns="0" tIns="0" rIns="0" bIns="0" rtlCol="0" anchor="t">
            <a:spAutoFit/>
          </a:bodyPr>
          <a:lstStyle/>
          <a:p>
            <a:pPr algn="ctr">
              <a:lnSpc>
                <a:spcPts val="1919"/>
              </a:lnSpc>
              <a:spcBef>
                <a:spcPct val="0"/>
              </a:spcBef>
            </a:pPr>
            <a:r>
              <a:rPr lang="en-US" sz="1599" b="1">
                <a:solidFill>
                  <a:srgbClr val="0168B3"/>
                </a:solidFill>
                <a:latin typeface="Tahoma Bold"/>
                <a:ea typeface="Tahoma Bold"/>
                <a:cs typeface="Tahoma Bold"/>
                <a:sym typeface="Tahoma Bold"/>
              </a:rPr>
              <a:t>Se connecter pour la 1ère fois au DCC</a:t>
            </a:r>
          </a:p>
        </p:txBody>
      </p:sp>
      <p:sp>
        <p:nvSpPr>
          <p:cNvPr id="28" name="TextBox 28"/>
          <p:cNvSpPr txBox="1"/>
          <p:nvPr/>
        </p:nvSpPr>
        <p:spPr>
          <a:xfrm>
            <a:off x="8481445" y="4798152"/>
            <a:ext cx="1617365" cy="247650"/>
          </a:xfrm>
          <a:prstGeom prst="rect">
            <a:avLst/>
          </a:prstGeom>
        </p:spPr>
        <p:txBody>
          <a:bodyPr lIns="0" tIns="0" rIns="0" bIns="0" rtlCol="0" anchor="t">
            <a:spAutoFit/>
          </a:bodyPr>
          <a:lstStyle/>
          <a:p>
            <a:pPr algn="ctr">
              <a:lnSpc>
                <a:spcPts val="1919"/>
              </a:lnSpc>
              <a:spcBef>
                <a:spcPct val="0"/>
              </a:spcBef>
            </a:pPr>
            <a:r>
              <a:rPr lang="en-US" sz="1599" b="1">
                <a:solidFill>
                  <a:srgbClr val="0168B3"/>
                </a:solidFill>
                <a:latin typeface="Tahoma Bold"/>
                <a:ea typeface="Tahoma Bold"/>
                <a:cs typeface="Tahoma Bold"/>
                <a:sym typeface="Tahoma Bold"/>
              </a:rPr>
              <a:t>Activer le TOTP </a:t>
            </a:r>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13426" y="0"/>
            <a:ext cx="3150326" cy="1555473"/>
            <a:chOff x="0" y="0"/>
            <a:chExt cx="4200435" cy="2073965"/>
          </a:xfrm>
        </p:grpSpPr>
        <p:sp>
          <p:nvSpPr>
            <p:cNvPr id="3" name="Freeform 3"/>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sp>
        <p:nvSpPr>
          <p:cNvPr id="5" name="Freeform 5"/>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6" name="Group 6"/>
          <p:cNvGrpSpPr/>
          <p:nvPr/>
        </p:nvGrpSpPr>
        <p:grpSpPr>
          <a:xfrm>
            <a:off x="3274837" y="514244"/>
            <a:ext cx="4142327" cy="730609"/>
            <a:chOff x="0" y="0"/>
            <a:chExt cx="5523102" cy="974145"/>
          </a:xfrm>
        </p:grpSpPr>
        <p:sp>
          <p:nvSpPr>
            <p:cNvPr id="7" name="Freeform 7"/>
            <p:cNvSpPr/>
            <p:nvPr/>
          </p:nvSpPr>
          <p:spPr>
            <a:xfrm>
              <a:off x="0" y="0"/>
              <a:ext cx="5523103" cy="974145"/>
            </a:xfrm>
            <a:custGeom>
              <a:avLst/>
              <a:gdLst/>
              <a:ahLst/>
              <a:cxnLst/>
              <a:rect l="l" t="t" r="r" b="b"/>
              <a:pathLst>
                <a:path w="5523103" h="974145">
                  <a:moveTo>
                    <a:pt x="0" y="0"/>
                  </a:moveTo>
                  <a:lnTo>
                    <a:pt x="5523103" y="0"/>
                  </a:lnTo>
                  <a:lnTo>
                    <a:pt x="5523103" y="974145"/>
                  </a:lnTo>
                  <a:lnTo>
                    <a:pt x="0" y="974145"/>
                  </a:lnTo>
                  <a:close/>
                </a:path>
              </a:pathLst>
            </a:custGeom>
            <a:solidFill>
              <a:srgbClr val="000000">
                <a:alpha val="0"/>
              </a:srgbClr>
            </a:solidFill>
          </p:spPr>
        </p:sp>
        <p:sp>
          <p:nvSpPr>
            <p:cNvPr id="8" name="TextBox 8"/>
            <p:cNvSpPr txBox="1"/>
            <p:nvPr/>
          </p:nvSpPr>
          <p:spPr>
            <a:xfrm>
              <a:off x="0" y="0"/>
              <a:ext cx="552310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MÉTHODOLOGIE</a:t>
              </a:r>
            </a:p>
          </p:txBody>
        </p:sp>
      </p:grpSp>
      <p:grpSp>
        <p:nvGrpSpPr>
          <p:cNvPr id="9" name="Group 9"/>
          <p:cNvGrpSpPr/>
          <p:nvPr/>
        </p:nvGrpSpPr>
        <p:grpSpPr>
          <a:xfrm>
            <a:off x="250837" y="2724320"/>
            <a:ext cx="10199667" cy="3024000"/>
            <a:chOff x="0" y="0"/>
            <a:chExt cx="13599556" cy="4032000"/>
          </a:xfrm>
        </p:grpSpPr>
        <p:grpSp>
          <p:nvGrpSpPr>
            <p:cNvPr id="10" name="Group 10"/>
            <p:cNvGrpSpPr/>
            <p:nvPr/>
          </p:nvGrpSpPr>
          <p:grpSpPr>
            <a:xfrm>
              <a:off x="4224000" y="352478"/>
              <a:ext cx="9375556" cy="3327045"/>
              <a:chOff x="0" y="0"/>
              <a:chExt cx="2855775" cy="1013411"/>
            </a:xfrm>
          </p:grpSpPr>
          <p:sp>
            <p:nvSpPr>
              <p:cNvPr id="11" name="Freeform 11"/>
              <p:cNvSpPr/>
              <p:nvPr/>
            </p:nvSpPr>
            <p:spPr>
              <a:xfrm>
                <a:off x="0" y="0"/>
                <a:ext cx="2855775" cy="1013411"/>
              </a:xfrm>
              <a:custGeom>
                <a:avLst/>
                <a:gdLst/>
                <a:ahLst/>
                <a:cxnLst/>
                <a:rect l="l" t="t" r="r" b="b"/>
                <a:pathLst>
                  <a:path w="2855775" h="1013411">
                    <a:moveTo>
                      <a:pt x="25260" y="0"/>
                    </a:moveTo>
                    <a:lnTo>
                      <a:pt x="2830515" y="0"/>
                    </a:lnTo>
                    <a:cubicBezTo>
                      <a:pt x="2837214" y="0"/>
                      <a:pt x="2843640" y="2661"/>
                      <a:pt x="2848377" y="7399"/>
                    </a:cubicBezTo>
                    <a:cubicBezTo>
                      <a:pt x="2853114" y="12136"/>
                      <a:pt x="2855775" y="18561"/>
                      <a:pt x="2855775" y="25260"/>
                    </a:cubicBezTo>
                    <a:lnTo>
                      <a:pt x="2855775" y="988151"/>
                    </a:lnTo>
                    <a:cubicBezTo>
                      <a:pt x="2855775" y="1002102"/>
                      <a:pt x="2844466" y="1013411"/>
                      <a:pt x="2830515" y="1013411"/>
                    </a:cubicBezTo>
                    <a:lnTo>
                      <a:pt x="25260" y="1013411"/>
                    </a:lnTo>
                    <a:cubicBezTo>
                      <a:pt x="11309" y="1013411"/>
                      <a:pt x="0" y="1002102"/>
                      <a:pt x="0" y="988151"/>
                    </a:cubicBezTo>
                    <a:lnTo>
                      <a:pt x="0" y="25260"/>
                    </a:lnTo>
                    <a:cubicBezTo>
                      <a:pt x="0" y="18561"/>
                      <a:pt x="2661" y="12136"/>
                      <a:pt x="7399" y="7399"/>
                    </a:cubicBezTo>
                    <a:cubicBezTo>
                      <a:pt x="12136" y="2661"/>
                      <a:pt x="18561" y="0"/>
                      <a:pt x="25260" y="0"/>
                    </a:cubicBezTo>
                    <a:close/>
                  </a:path>
                </a:pathLst>
              </a:custGeom>
              <a:solidFill>
                <a:srgbClr val="000000">
                  <a:alpha val="0"/>
                </a:srgbClr>
              </a:solidFill>
              <a:ln w="38100" cap="rnd">
                <a:solidFill>
                  <a:srgbClr val="0168B3"/>
                </a:solidFill>
                <a:prstDash val="solid"/>
                <a:round/>
              </a:ln>
            </p:spPr>
          </p:sp>
          <p:sp>
            <p:nvSpPr>
              <p:cNvPr id="12" name="TextBox 12"/>
              <p:cNvSpPr txBox="1"/>
              <p:nvPr/>
            </p:nvSpPr>
            <p:spPr>
              <a:xfrm>
                <a:off x="0" y="0"/>
                <a:ext cx="2855775" cy="1013411"/>
              </a:xfrm>
              <a:prstGeom prst="rect">
                <a:avLst/>
              </a:prstGeom>
            </p:spPr>
            <p:txBody>
              <a:bodyPr lIns="50800" tIns="50800" rIns="50800" bIns="50800" rtlCol="0" anchor="ctr"/>
              <a:lstStyle/>
              <a:p>
                <a:pPr algn="ctr">
                  <a:lnSpc>
                    <a:spcPts val="1683"/>
                  </a:lnSpc>
                </a:pPr>
                <a:endParaRPr/>
              </a:p>
            </p:txBody>
          </p:sp>
        </p:grpSp>
        <p:sp>
          <p:nvSpPr>
            <p:cNvPr id="13" name="Freeform 13">
              <a:hlinkClick r:id="rId6"/>
            </p:cNvPr>
            <p:cNvSpPr/>
            <p:nvPr/>
          </p:nvSpPr>
          <p:spPr>
            <a:xfrm>
              <a:off x="4389541" y="411512"/>
              <a:ext cx="9044474" cy="3208975"/>
            </a:xfrm>
            <a:custGeom>
              <a:avLst/>
              <a:gdLst/>
              <a:ahLst/>
              <a:cxnLst/>
              <a:rect l="l" t="t" r="r" b="b"/>
              <a:pathLst>
                <a:path w="9044474" h="3208975">
                  <a:moveTo>
                    <a:pt x="0" y="0"/>
                  </a:moveTo>
                  <a:lnTo>
                    <a:pt x="9044474" y="0"/>
                  </a:lnTo>
                  <a:lnTo>
                    <a:pt x="9044474" y="3208976"/>
                  </a:lnTo>
                  <a:lnTo>
                    <a:pt x="0" y="3208976"/>
                  </a:lnTo>
                  <a:lnTo>
                    <a:pt x="0" y="0"/>
                  </a:lnTo>
                  <a:close/>
                </a:path>
              </a:pathLst>
            </a:custGeom>
            <a:blipFill>
              <a:blip r:embed="rId7"/>
              <a:stretch>
                <a:fillRect/>
              </a:stretch>
            </a:blipFill>
          </p:spPr>
        </p:sp>
        <p:sp>
          <p:nvSpPr>
            <p:cNvPr id="14" name="Freeform 14"/>
            <p:cNvSpPr/>
            <p:nvPr/>
          </p:nvSpPr>
          <p:spPr>
            <a:xfrm>
              <a:off x="0" y="0"/>
              <a:ext cx="4032000" cy="4032000"/>
            </a:xfrm>
            <a:custGeom>
              <a:avLst/>
              <a:gdLst/>
              <a:ahLst/>
              <a:cxnLst/>
              <a:rect l="l" t="t" r="r" b="b"/>
              <a:pathLst>
                <a:path w="4032000" h="4032000">
                  <a:moveTo>
                    <a:pt x="0" y="0"/>
                  </a:moveTo>
                  <a:lnTo>
                    <a:pt x="4032000" y="0"/>
                  </a:lnTo>
                  <a:lnTo>
                    <a:pt x="4032000" y="4032000"/>
                  </a:lnTo>
                  <a:lnTo>
                    <a:pt x="0" y="40320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a:off x="2016000" y="0"/>
              <a:ext cx="1577304" cy="1216496"/>
            </a:xfrm>
            <a:custGeom>
              <a:avLst/>
              <a:gdLst/>
              <a:ahLst/>
              <a:cxnLst/>
              <a:rect l="l" t="t" r="r" b="b"/>
              <a:pathLst>
                <a:path w="1577304" h="1216496">
                  <a:moveTo>
                    <a:pt x="0" y="0"/>
                  </a:moveTo>
                  <a:lnTo>
                    <a:pt x="1577304" y="0"/>
                  </a:lnTo>
                  <a:lnTo>
                    <a:pt x="1577304" y="1216496"/>
                  </a:lnTo>
                  <a:lnTo>
                    <a:pt x="0" y="121649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TextBox 16"/>
            <p:cNvSpPr txBox="1"/>
            <p:nvPr/>
          </p:nvSpPr>
          <p:spPr>
            <a:xfrm>
              <a:off x="93755" y="1421182"/>
              <a:ext cx="3764153" cy="1397000"/>
            </a:xfrm>
            <a:prstGeom prst="rect">
              <a:avLst/>
            </a:prstGeom>
          </p:spPr>
          <p:txBody>
            <a:bodyPr lIns="0" tIns="0" rIns="0" bIns="0" rtlCol="0" anchor="t">
              <a:spAutoFit/>
            </a:bodyPr>
            <a:lstStyle/>
            <a:p>
              <a:pPr algn="ctr">
                <a:lnSpc>
                  <a:spcPts val="1683"/>
                </a:lnSpc>
              </a:pPr>
              <a:r>
                <a:rPr lang="en-US" sz="1402">
                  <a:solidFill>
                    <a:srgbClr val="0168B3"/>
                  </a:solidFill>
                  <a:latin typeface="Tahoma"/>
                  <a:ea typeface="Tahoma"/>
                  <a:cs typeface="Tahoma"/>
                  <a:sym typeface="Tahoma"/>
                </a:rPr>
                <a:t>Elles ont été conviées en juin 2023 à un webinaire d’information sur </a:t>
              </a:r>
              <a:r>
                <a:rPr lang="en-US" sz="1402" b="1">
                  <a:solidFill>
                    <a:srgbClr val="0168B3"/>
                  </a:solidFill>
                  <a:latin typeface="Tahoma Bold"/>
                  <a:ea typeface="Tahoma Bold"/>
                  <a:cs typeface="Tahoma Bold"/>
                  <a:sym typeface="Tahoma Bold"/>
                </a:rPr>
                <a:t>la cyber-sécurité et les règles d’authentification au DCC</a:t>
              </a:r>
              <a:r>
                <a:rPr lang="en-US" sz="1402">
                  <a:solidFill>
                    <a:srgbClr val="0168B3"/>
                  </a:solidFill>
                  <a:latin typeface="Tahoma"/>
                  <a:ea typeface="Tahoma"/>
                  <a:cs typeface="Tahoma"/>
                  <a:sym typeface="Tahoma"/>
                </a:rPr>
                <a:t> réunissant </a:t>
              </a:r>
              <a:r>
                <a:rPr lang="en-US" sz="1402" b="1">
                  <a:solidFill>
                    <a:srgbClr val="0168B3"/>
                  </a:solidFill>
                  <a:latin typeface="Tahoma Bold"/>
                  <a:ea typeface="Tahoma Bold"/>
                  <a:cs typeface="Tahoma Bold"/>
                  <a:sym typeface="Tahoma Bold"/>
                </a:rPr>
                <a:t>34 participants</a:t>
              </a:r>
            </a:p>
          </p:txBody>
        </p:sp>
      </p:grpSp>
      <p:grpSp>
        <p:nvGrpSpPr>
          <p:cNvPr id="17" name="Group 17"/>
          <p:cNvGrpSpPr/>
          <p:nvPr/>
        </p:nvGrpSpPr>
        <p:grpSpPr>
          <a:xfrm>
            <a:off x="756000" y="1509497"/>
            <a:ext cx="9180000" cy="811623"/>
            <a:chOff x="0" y="0"/>
            <a:chExt cx="12240000" cy="1082165"/>
          </a:xfrm>
        </p:grpSpPr>
        <p:grpSp>
          <p:nvGrpSpPr>
            <p:cNvPr id="18" name="Group 18"/>
            <p:cNvGrpSpPr/>
            <p:nvPr/>
          </p:nvGrpSpPr>
          <p:grpSpPr>
            <a:xfrm>
              <a:off x="0" y="0"/>
              <a:ext cx="12240000" cy="1082165"/>
              <a:chOff x="0" y="0"/>
              <a:chExt cx="3289905" cy="290868"/>
            </a:xfrm>
          </p:grpSpPr>
          <p:sp>
            <p:nvSpPr>
              <p:cNvPr id="19" name="Freeform 19"/>
              <p:cNvSpPr/>
              <p:nvPr/>
            </p:nvSpPr>
            <p:spPr>
              <a:xfrm>
                <a:off x="0" y="0"/>
                <a:ext cx="3289905" cy="290868"/>
              </a:xfrm>
              <a:custGeom>
                <a:avLst/>
                <a:gdLst/>
                <a:ahLst/>
                <a:cxnLst/>
                <a:rect l="l" t="t" r="r" b="b"/>
                <a:pathLst>
                  <a:path w="3289905" h="290868">
                    <a:moveTo>
                      <a:pt x="15180" y="0"/>
                    </a:moveTo>
                    <a:lnTo>
                      <a:pt x="3274725" y="0"/>
                    </a:lnTo>
                    <a:cubicBezTo>
                      <a:pt x="3283108" y="0"/>
                      <a:pt x="3289905" y="6796"/>
                      <a:pt x="3289905" y="15180"/>
                    </a:cubicBezTo>
                    <a:lnTo>
                      <a:pt x="3289905" y="275687"/>
                    </a:lnTo>
                    <a:cubicBezTo>
                      <a:pt x="3289905" y="284071"/>
                      <a:pt x="3283108" y="290868"/>
                      <a:pt x="3274725" y="290868"/>
                    </a:cubicBezTo>
                    <a:lnTo>
                      <a:pt x="15180" y="290868"/>
                    </a:lnTo>
                    <a:cubicBezTo>
                      <a:pt x="6796" y="290868"/>
                      <a:pt x="0" y="284071"/>
                      <a:pt x="0" y="275687"/>
                    </a:cubicBezTo>
                    <a:lnTo>
                      <a:pt x="0" y="15180"/>
                    </a:lnTo>
                    <a:cubicBezTo>
                      <a:pt x="0" y="6796"/>
                      <a:pt x="6796" y="0"/>
                      <a:pt x="15180" y="0"/>
                    </a:cubicBezTo>
                    <a:close/>
                  </a:path>
                </a:pathLst>
              </a:custGeom>
              <a:solidFill>
                <a:srgbClr val="000000">
                  <a:alpha val="0"/>
                </a:srgbClr>
              </a:solidFill>
              <a:ln w="57150" cap="sq">
                <a:solidFill>
                  <a:srgbClr val="87BEC3"/>
                </a:solidFill>
                <a:prstDash val="solid"/>
                <a:miter/>
              </a:ln>
            </p:spPr>
          </p:sp>
          <p:sp>
            <p:nvSpPr>
              <p:cNvPr id="20" name="TextBox 20"/>
              <p:cNvSpPr txBox="1"/>
              <p:nvPr/>
            </p:nvSpPr>
            <p:spPr>
              <a:xfrm>
                <a:off x="0" y="0"/>
                <a:ext cx="3289905" cy="290868"/>
              </a:xfrm>
              <a:prstGeom prst="rect">
                <a:avLst/>
              </a:prstGeom>
            </p:spPr>
            <p:txBody>
              <a:bodyPr lIns="50800" tIns="50800" rIns="50800" bIns="50800" rtlCol="0" anchor="ctr"/>
              <a:lstStyle/>
              <a:p>
                <a:pPr algn="ctr">
                  <a:lnSpc>
                    <a:spcPts val="1683"/>
                  </a:lnSpc>
                </a:pPr>
                <a:endParaRPr/>
              </a:p>
            </p:txBody>
          </p:sp>
        </p:grpSp>
        <p:sp>
          <p:nvSpPr>
            <p:cNvPr id="21" name="TextBox 21"/>
            <p:cNvSpPr txBox="1"/>
            <p:nvPr/>
          </p:nvSpPr>
          <p:spPr>
            <a:xfrm>
              <a:off x="141297" y="223582"/>
              <a:ext cx="11957406" cy="635000"/>
            </a:xfrm>
            <a:prstGeom prst="rect">
              <a:avLst/>
            </a:prstGeom>
          </p:spPr>
          <p:txBody>
            <a:bodyPr lIns="0" tIns="0" rIns="0" bIns="0" rtlCol="0" anchor="t">
              <a:spAutoFit/>
            </a:bodyPr>
            <a:lstStyle/>
            <a:p>
              <a:pPr algn="ctr">
                <a:lnSpc>
                  <a:spcPts val="1923"/>
                </a:lnSpc>
              </a:pPr>
              <a:r>
                <a:rPr lang="en-US" sz="1602" b="1">
                  <a:solidFill>
                    <a:srgbClr val="0168B3"/>
                  </a:solidFill>
                  <a:latin typeface="Tahoma Bold"/>
                  <a:ea typeface="Tahoma Bold"/>
                  <a:cs typeface="Tahoma Bold"/>
                  <a:sym typeface="Tahoma Bold"/>
                </a:rPr>
                <a:t>ONCOPL s’appuie également sur les DSI comme relai dans les établissements pour les évolutions aux enjeux majeurs liées au DCC.</a:t>
              </a:r>
            </a:p>
          </p:txBody>
        </p:sp>
      </p:grpSp>
      <p:grpSp>
        <p:nvGrpSpPr>
          <p:cNvPr id="22" name="Group 22"/>
          <p:cNvGrpSpPr/>
          <p:nvPr/>
        </p:nvGrpSpPr>
        <p:grpSpPr>
          <a:xfrm>
            <a:off x="858380" y="6151520"/>
            <a:ext cx="8975241" cy="811623"/>
            <a:chOff x="0" y="0"/>
            <a:chExt cx="11966988" cy="1082165"/>
          </a:xfrm>
        </p:grpSpPr>
        <p:grpSp>
          <p:nvGrpSpPr>
            <p:cNvPr id="23" name="Group 23"/>
            <p:cNvGrpSpPr/>
            <p:nvPr/>
          </p:nvGrpSpPr>
          <p:grpSpPr>
            <a:xfrm>
              <a:off x="0" y="0"/>
              <a:ext cx="11966988" cy="1082165"/>
              <a:chOff x="0" y="0"/>
              <a:chExt cx="3216524" cy="290868"/>
            </a:xfrm>
          </p:grpSpPr>
          <p:sp>
            <p:nvSpPr>
              <p:cNvPr id="24" name="Freeform 24"/>
              <p:cNvSpPr/>
              <p:nvPr/>
            </p:nvSpPr>
            <p:spPr>
              <a:xfrm>
                <a:off x="0" y="0"/>
                <a:ext cx="3216524" cy="290868"/>
              </a:xfrm>
              <a:custGeom>
                <a:avLst/>
                <a:gdLst/>
                <a:ahLst/>
                <a:cxnLst/>
                <a:rect l="l" t="t" r="r" b="b"/>
                <a:pathLst>
                  <a:path w="3216524" h="290868">
                    <a:moveTo>
                      <a:pt x="15527" y="0"/>
                    </a:moveTo>
                    <a:lnTo>
                      <a:pt x="3200997" y="0"/>
                    </a:lnTo>
                    <a:cubicBezTo>
                      <a:pt x="3205115" y="0"/>
                      <a:pt x="3209064" y="1636"/>
                      <a:pt x="3211976" y="4548"/>
                    </a:cubicBezTo>
                    <a:cubicBezTo>
                      <a:pt x="3214888" y="7459"/>
                      <a:pt x="3216524" y="11409"/>
                      <a:pt x="3216524" y="15527"/>
                    </a:cubicBezTo>
                    <a:lnTo>
                      <a:pt x="3216524" y="275341"/>
                    </a:lnTo>
                    <a:cubicBezTo>
                      <a:pt x="3216524" y="279459"/>
                      <a:pt x="3214888" y="283408"/>
                      <a:pt x="3211976" y="286320"/>
                    </a:cubicBezTo>
                    <a:cubicBezTo>
                      <a:pt x="3209064" y="289232"/>
                      <a:pt x="3205115" y="290868"/>
                      <a:pt x="3200997" y="290868"/>
                    </a:cubicBezTo>
                    <a:lnTo>
                      <a:pt x="15527" y="290868"/>
                    </a:lnTo>
                    <a:cubicBezTo>
                      <a:pt x="11409" y="290868"/>
                      <a:pt x="7459" y="289232"/>
                      <a:pt x="4548" y="286320"/>
                    </a:cubicBezTo>
                    <a:cubicBezTo>
                      <a:pt x="1636" y="283408"/>
                      <a:pt x="0" y="279459"/>
                      <a:pt x="0" y="275341"/>
                    </a:cubicBezTo>
                    <a:lnTo>
                      <a:pt x="0" y="15527"/>
                    </a:lnTo>
                    <a:cubicBezTo>
                      <a:pt x="0" y="11409"/>
                      <a:pt x="1636" y="7459"/>
                      <a:pt x="4548" y="4548"/>
                    </a:cubicBezTo>
                    <a:cubicBezTo>
                      <a:pt x="7459" y="1636"/>
                      <a:pt x="11409" y="0"/>
                      <a:pt x="15527" y="0"/>
                    </a:cubicBezTo>
                    <a:close/>
                  </a:path>
                </a:pathLst>
              </a:custGeom>
              <a:solidFill>
                <a:srgbClr val="000000">
                  <a:alpha val="0"/>
                </a:srgbClr>
              </a:solidFill>
              <a:ln w="57150" cap="sq">
                <a:solidFill>
                  <a:srgbClr val="87BEC3"/>
                </a:solidFill>
                <a:prstDash val="solid"/>
                <a:miter/>
              </a:ln>
            </p:spPr>
          </p:sp>
          <p:sp>
            <p:nvSpPr>
              <p:cNvPr id="25" name="TextBox 25"/>
              <p:cNvSpPr txBox="1"/>
              <p:nvPr/>
            </p:nvSpPr>
            <p:spPr>
              <a:xfrm>
                <a:off x="0" y="0"/>
                <a:ext cx="3216524" cy="290868"/>
              </a:xfrm>
              <a:prstGeom prst="rect">
                <a:avLst/>
              </a:prstGeom>
            </p:spPr>
            <p:txBody>
              <a:bodyPr lIns="50800" tIns="50800" rIns="50800" bIns="50800" rtlCol="0" anchor="ctr"/>
              <a:lstStyle/>
              <a:p>
                <a:pPr algn="ctr">
                  <a:lnSpc>
                    <a:spcPts val="1683"/>
                  </a:lnSpc>
                </a:pPr>
                <a:endParaRPr/>
              </a:p>
            </p:txBody>
          </p:sp>
        </p:grpSp>
        <p:sp>
          <p:nvSpPr>
            <p:cNvPr id="26" name="TextBox 26"/>
            <p:cNvSpPr txBox="1"/>
            <p:nvPr/>
          </p:nvSpPr>
          <p:spPr>
            <a:xfrm>
              <a:off x="416338" y="194800"/>
              <a:ext cx="11134312" cy="635000"/>
            </a:xfrm>
            <a:prstGeom prst="rect">
              <a:avLst/>
            </a:prstGeom>
          </p:spPr>
          <p:txBody>
            <a:bodyPr lIns="0" tIns="0" rIns="0" bIns="0" rtlCol="0" anchor="t">
              <a:spAutoFit/>
            </a:bodyPr>
            <a:lstStyle/>
            <a:p>
              <a:pPr algn="ctr">
                <a:lnSpc>
                  <a:spcPts val="1923"/>
                </a:lnSpc>
              </a:pPr>
              <a:r>
                <a:rPr lang="en-US" sz="1602" b="1">
                  <a:solidFill>
                    <a:srgbClr val="0168B3"/>
                  </a:solidFill>
                  <a:latin typeface="Tahoma Bold"/>
                  <a:ea typeface="Tahoma Bold"/>
                  <a:cs typeface="Tahoma Bold"/>
                  <a:sym typeface="Tahoma Bold"/>
                </a:rPr>
                <a:t>Les DSI ont également été destinatrices de la fiche d’information sur l’évolution des modes d’authentification au DCC.</a:t>
              </a:r>
            </a:p>
          </p:txBody>
        </p:sp>
      </p:gr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13426" y="0"/>
            <a:ext cx="3150326" cy="1555473"/>
            <a:chOff x="0" y="0"/>
            <a:chExt cx="4200435" cy="2073965"/>
          </a:xfrm>
        </p:grpSpPr>
        <p:sp>
          <p:nvSpPr>
            <p:cNvPr id="3" name="Freeform 3"/>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sp>
        <p:nvSpPr>
          <p:cNvPr id="5" name="Freeform 5"/>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6" name="Group 6"/>
          <p:cNvGrpSpPr/>
          <p:nvPr/>
        </p:nvGrpSpPr>
        <p:grpSpPr>
          <a:xfrm>
            <a:off x="3274837" y="514244"/>
            <a:ext cx="4142327" cy="730609"/>
            <a:chOff x="0" y="0"/>
            <a:chExt cx="5523102" cy="974145"/>
          </a:xfrm>
        </p:grpSpPr>
        <p:sp>
          <p:nvSpPr>
            <p:cNvPr id="7" name="Freeform 7"/>
            <p:cNvSpPr/>
            <p:nvPr/>
          </p:nvSpPr>
          <p:spPr>
            <a:xfrm>
              <a:off x="0" y="0"/>
              <a:ext cx="5523103" cy="974145"/>
            </a:xfrm>
            <a:custGeom>
              <a:avLst/>
              <a:gdLst/>
              <a:ahLst/>
              <a:cxnLst/>
              <a:rect l="l" t="t" r="r" b="b"/>
              <a:pathLst>
                <a:path w="5523103" h="974145">
                  <a:moveTo>
                    <a:pt x="0" y="0"/>
                  </a:moveTo>
                  <a:lnTo>
                    <a:pt x="5523103" y="0"/>
                  </a:lnTo>
                  <a:lnTo>
                    <a:pt x="5523103" y="974145"/>
                  </a:lnTo>
                  <a:lnTo>
                    <a:pt x="0" y="974145"/>
                  </a:lnTo>
                  <a:close/>
                </a:path>
              </a:pathLst>
            </a:custGeom>
            <a:solidFill>
              <a:srgbClr val="000000">
                <a:alpha val="0"/>
              </a:srgbClr>
            </a:solidFill>
          </p:spPr>
        </p:sp>
        <p:sp>
          <p:nvSpPr>
            <p:cNvPr id="8" name="TextBox 8"/>
            <p:cNvSpPr txBox="1"/>
            <p:nvPr/>
          </p:nvSpPr>
          <p:spPr>
            <a:xfrm>
              <a:off x="0" y="0"/>
              <a:ext cx="5523102"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RÉSULTATS</a:t>
              </a:r>
            </a:p>
          </p:txBody>
        </p:sp>
      </p:grpSp>
      <p:grpSp>
        <p:nvGrpSpPr>
          <p:cNvPr id="26" name="Groupe 25"/>
          <p:cNvGrpSpPr/>
          <p:nvPr/>
        </p:nvGrpSpPr>
        <p:grpSpPr>
          <a:xfrm>
            <a:off x="259913" y="2132855"/>
            <a:ext cx="10172173" cy="3478870"/>
            <a:chOff x="259913" y="2132855"/>
            <a:chExt cx="10172173" cy="3478870"/>
          </a:xfrm>
        </p:grpSpPr>
        <p:sp>
          <p:nvSpPr>
            <p:cNvPr id="9" name="Freeform 9"/>
            <p:cNvSpPr/>
            <p:nvPr/>
          </p:nvSpPr>
          <p:spPr>
            <a:xfrm>
              <a:off x="259913" y="2132855"/>
              <a:ext cx="846200" cy="815561"/>
            </a:xfrm>
            <a:custGeom>
              <a:avLst/>
              <a:gdLst/>
              <a:ahLst/>
              <a:cxnLst/>
              <a:rect l="l" t="t" r="r" b="b"/>
              <a:pathLst>
                <a:path w="846200" h="815561">
                  <a:moveTo>
                    <a:pt x="0" y="0"/>
                  </a:moveTo>
                  <a:lnTo>
                    <a:pt x="846200" y="0"/>
                  </a:lnTo>
                  <a:lnTo>
                    <a:pt x="846200" y="815562"/>
                  </a:lnTo>
                  <a:lnTo>
                    <a:pt x="0" y="815562"/>
                  </a:lnTo>
                  <a:lnTo>
                    <a:pt x="0" y="0"/>
                  </a:lnTo>
                  <a:close/>
                </a:path>
              </a:pathLst>
            </a:custGeom>
            <a:blipFill>
              <a:blip r:embed="rId6"/>
              <a:stretch>
                <a:fillRect/>
              </a:stretch>
            </a:blipFill>
          </p:spPr>
        </p:sp>
        <p:sp>
          <p:nvSpPr>
            <p:cNvPr id="10" name="Freeform 10"/>
            <p:cNvSpPr/>
            <p:nvPr/>
          </p:nvSpPr>
          <p:spPr>
            <a:xfrm>
              <a:off x="259913" y="3183119"/>
              <a:ext cx="10172173" cy="2428606"/>
            </a:xfrm>
            <a:custGeom>
              <a:avLst/>
              <a:gdLst/>
              <a:ahLst/>
              <a:cxnLst/>
              <a:rect l="l" t="t" r="r" b="b"/>
              <a:pathLst>
                <a:path w="10172173" h="2428606">
                  <a:moveTo>
                    <a:pt x="0" y="0"/>
                  </a:moveTo>
                  <a:lnTo>
                    <a:pt x="10172174" y="0"/>
                  </a:lnTo>
                  <a:lnTo>
                    <a:pt x="10172174" y="2428606"/>
                  </a:lnTo>
                  <a:lnTo>
                    <a:pt x="0" y="2428606"/>
                  </a:lnTo>
                  <a:lnTo>
                    <a:pt x="0" y="0"/>
                  </a:lnTo>
                  <a:close/>
                </a:path>
              </a:pathLst>
            </a:custGeom>
            <a:blipFill>
              <a:blip r:embed="rId7"/>
              <a:stretch>
                <a:fillRect/>
              </a:stretch>
            </a:blipFill>
          </p:spPr>
        </p:sp>
        <p:sp>
          <p:nvSpPr>
            <p:cNvPr id="11" name="TextBox 11"/>
            <p:cNvSpPr txBox="1"/>
            <p:nvPr/>
          </p:nvSpPr>
          <p:spPr>
            <a:xfrm>
              <a:off x="3088639" y="3683047"/>
              <a:ext cx="1897553" cy="1428750"/>
            </a:xfrm>
            <a:prstGeom prst="rect">
              <a:avLst/>
            </a:prstGeom>
          </p:spPr>
          <p:txBody>
            <a:bodyPr lIns="0" tIns="0" rIns="0" bIns="0" rtlCol="0" anchor="t">
              <a:spAutoFit/>
            </a:bodyPr>
            <a:lstStyle/>
            <a:p>
              <a:pPr algn="ctr">
                <a:lnSpc>
                  <a:spcPts val="1923"/>
                </a:lnSpc>
              </a:pPr>
              <a:r>
                <a:rPr lang="en-US" sz="1602">
                  <a:solidFill>
                    <a:srgbClr val="0168B3"/>
                  </a:solidFill>
                  <a:latin typeface="Tahoma"/>
                  <a:ea typeface="Tahoma"/>
                  <a:cs typeface="Tahoma"/>
                  <a:sym typeface="Tahoma"/>
                </a:rPr>
                <a:t>Une augmentation de la connexion au DCC par PSC :</a:t>
              </a:r>
            </a:p>
            <a:p>
              <a:pPr algn="ctr">
                <a:lnSpc>
                  <a:spcPts val="1923"/>
                </a:lnSpc>
              </a:pPr>
              <a:r>
                <a:rPr lang="en-US" sz="1602">
                  <a:solidFill>
                    <a:srgbClr val="0168B3"/>
                  </a:solidFill>
                  <a:latin typeface="Tahoma"/>
                  <a:ea typeface="Tahoma"/>
                  <a:cs typeface="Tahoma"/>
                  <a:sym typeface="Tahoma"/>
                </a:rPr>
                <a:t>241 connexions avec la CPS en mars et 586 en avril.</a:t>
              </a:r>
            </a:p>
          </p:txBody>
        </p:sp>
        <p:sp>
          <p:nvSpPr>
            <p:cNvPr id="12" name="Freeform 12"/>
            <p:cNvSpPr/>
            <p:nvPr/>
          </p:nvSpPr>
          <p:spPr>
            <a:xfrm>
              <a:off x="1112582" y="2929897"/>
              <a:ext cx="706103" cy="706103"/>
            </a:xfrm>
            <a:custGeom>
              <a:avLst/>
              <a:gdLst/>
              <a:ahLst/>
              <a:cxnLst/>
              <a:rect l="l" t="t" r="r" b="b"/>
              <a:pathLst>
                <a:path w="706103" h="706103">
                  <a:moveTo>
                    <a:pt x="0" y="0"/>
                  </a:moveTo>
                  <a:lnTo>
                    <a:pt x="706104" y="0"/>
                  </a:lnTo>
                  <a:lnTo>
                    <a:pt x="706104" y="706103"/>
                  </a:lnTo>
                  <a:lnTo>
                    <a:pt x="0" y="70610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Freeform 13"/>
            <p:cNvSpPr/>
            <p:nvPr/>
          </p:nvSpPr>
          <p:spPr>
            <a:xfrm>
              <a:off x="3310837" y="2804417"/>
              <a:ext cx="1492196" cy="957064"/>
            </a:xfrm>
            <a:custGeom>
              <a:avLst/>
              <a:gdLst/>
              <a:ahLst/>
              <a:cxnLst/>
              <a:rect l="l" t="t" r="r" b="b"/>
              <a:pathLst>
                <a:path w="1492196" h="957064">
                  <a:moveTo>
                    <a:pt x="0" y="0"/>
                  </a:moveTo>
                  <a:lnTo>
                    <a:pt x="1492195" y="0"/>
                  </a:lnTo>
                  <a:lnTo>
                    <a:pt x="1492195" y="957063"/>
                  </a:lnTo>
                  <a:lnTo>
                    <a:pt x="0" y="957063"/>
                  </a:lnTo>
                  <a:lnTo>
                    <a:pt x="0" y="0"/>
                  </a:lnTo>
                  <a:close/>
                </a:path>
              </a:pathLst>
            </a:custGeom>
            <a:blipFill>
              <a:blip r:embed="rId10"/>
              <a:stretch>
                <a:fillRect/>
              </a:stretch>
            </a:blipFill>
          </p:spPr>
        </p:sp>
        <p:sp>
          <p:nvSpPr>
            <p:cNvPr id="14" name="Freeform 14"/>
            <p:cNvSpPr/>
            <p:nvPr/>
          </p:nvSpPr>
          <p:spPr>
            <a:xfrm>
              <a:off x="8859425" y="2929897"/>
              <a:ext cx="706103" cy="706103"/>
            </a:xfrm>
            <a:custGeom>
              <a:avLst/>
              <a:gdLst/>
              <a:ahLst/>
              <a:cxnLst/>
              <a:rect l="l" t="t" r="r" b="b"/>
              <a:pathLst>
                <a:path w="706103" h="706103">
                  <a:moveTo>
                    <a:pt x="0" y="0"/>
                  </a:moveTo>
                  <a:lnTo>
                    <a:pt x="706103" y="0"/>
                  </a:lnTo>
                  <a:lnTo>
                    <a:pt x="706103" y="706103"/>
                  </a:lnTo>
                  <a:lnTo>
                    <a:pt x="0" y="70610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a:off x="6227090" y="2897760"/>
              <a:ext cx="879719" cy="570718"/>
            </a:xfrm>
            <a:custGeom>
              <a:avLst/>
              <a:gdLst/>
              <a:ahLst/>
              <a:cxnLst/>
              <a:rect l="l" t="t" r="r" b="b"/>
              <a:pathLst>
                <a:path w="879719" h="570718">
                  <a:moveTo>
                    <a:pt x="0" y="0"/>
                  </a:moveTo>
                  <a:lnTo>
                    <a:pt x="879719" y="0"/>
                  </a:lnTo>
                  <a:lnTo>
                    <a:pt x="879719" y="570717"/>
                  </a:lnTo>
                  <a:lnTo>
                    <a:pt x="0" y="570717"/>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TextBox 16"/>
            <p:cNvSpPr txBox="1"/>
            <p:nvPr/>
          </p:nvSpPr>
          <p:spPr>
            <a:xfrm>
              <a:off x="359716" y="3683047"/>
              <a:ext cx="2211837" cy="1428750"/>
            </a:xfrm>
            <a:prstGeom prst="rect">
              <a:avLst/>
            </a:prstGeom>
          </p:spPr>
          <p:txBody>
            <a:bodyPr lIns="0" tIns="0" rIns="0" bIns="0" rtlCol="0" anchor="t">
              <a:spAutoFit/>
            </a:bodyPr>
            <a:lstStyle/>
            <a:p>
              <a:pPr algn="ctr">
                <a:lnSpc>
                  <a:spcPts val="1923"/>
                </a:lnSpc>
              </a:pPr>
              <a:r>
                <a:rPr lang="en-US" sz="1602">
                  <a:solidFill>
                    <a:srgbClr val="0168B3"/>
                  </a:solidFill>
                  <a:latin typeface="Tahoma"/>
                  <a:ea typeface="Tahoma"/>
                  <a:cs typeface="Tahoma"/>
                  <a:sym typeface="Tahoma"/>
                </a:rPr>
                <a:t>Une augmentation des demandes au support utilisateur :</a:t>
              </a:r>
            </a:p>
            <a:p>
              <a:pPr algn="ctr">
                <a:lnSpc>
                  <a:spcPts val="1923"/>
                </a:lnSpc>
              </a:pPr>
              <a:r>
                <a:rPr lang="en-US" sz="1602">
                  <a:solidFill>
                    <a:srgbClr val="0168B3"/>
                  </a:solidFill>
                  <a:latin typeface="Tahoma"/>
                  <a:ea typeface="Tahoma"/>
                  <a:cs typeface="Tahoma"/>
                  <a:sym typeface="Tahoma"/>
                </a:rPr>
                <a:t> 10 appels/jour pendant 1 mois </a:t>
              </a:r>
              <a:r>
                <a:rPr lang="en-US" sz="1602" b="1">
                  <a:solidFill>
                    <a:srgbClr val="0168B3"/>
                  </a:solidFill>
                  <a:latin typeface="Tahoma Bold"/>
                  <a:ea typeface="Tahoma Bold"/>
                  <a:cs typeface="Tahoma Bold"/>
                  <a:sym typeface="Tahoma Bold"/>
                </a:rPr>
                <a:t>VS </a:t>
              </a:r>
              <a:r>
                <a:rPr lang="en-US" sz="1602">
                  <a:solidFill>
                    <a:srgbClr val="0168B3"/>
                  </a:solidFill>
                  <a:latin typeface="Tahoma"/>
                  <a:ea typeface="Tahoma"/>
                  <a:cs typeface="Tahoma"/>
                  <a:sym typeface="Tahoma"/>
                </a:rPr>
                <a:t>3 appels/jour en temps normal.</a:t>
              </a:r>
            </a:p>
          </p:txBody>
        </p:sp>
        <p:sp>
          <p:nvSpPr>
            <p:cNvPr id="17" name="TextBox 17"/>
            <p:cNvSpPr txBox="1"/>
            <p:nvPr/>
          </p:nvSpPr>
          <p:spPr>
            <a:xfrm>
              <a:off x="5625500" y="3646425"/>
              <a:ext cx="2082898" cy="1428750"/>
            </a:xfrm>
            <a:prstGeom prst="rect">
              <a:avLst/>
            </a:prstGeom>
          </p:spPr>
          <p:txBody>
            <a:bodyPr lIns="0" tIns="0" rIns="0" bIns="0" rtlCol="0" anchor="t">
              <a:spAutoFit/>
            </a:bodyPr>
            <a:lstStyle/>
            <a:p>
              <a:pPr algn="ctr">
                <a:lnSpc>
                  <a:spcPts val="1923"/>
                </a:lnSpc>
              </a:pPr>
              <a:r>
                <a:rPr lang="en-US" sz="1602">
                  <a:solidFill>
                    <a:srgbClr val="0168B3"/>
                  </a:solidFill>
                  <a:latin typeface="Tahoma"/>
                  <a:ea typeface="Tahoma"/>
                  <a:cs typeface="Tahoma"/>
                  <a:sym typeface="Tahoma"/>
                </a:rPr>
                <a:t>Aucun utilisateur n’a contacté le support pour signaler un manque d’information concernant ce changement.</a:t>
              </a:r>
            </a:p>
          </p:txBody>
        </p:sp>
        <p:sp>
          <p:nvSpPr>
            <p:cNvPr id="18" name="TextBox 18"/>
            <p:cNvSpPr txBox="1"/>
            <p:nvPr/>
          </p:nvSpPr>
          <p:spPr>
            <a:xfrm>
              <a:off x="8346573" y="4040234"/>
              <a:ext cx="1842159" cy="714375"/>
            </a:xfrm>
            <a:prstGeom prst="rect">
              <a:avLst/>
            </a:prstGeom>
          </p:spPr>
          <p:txBody>
            <a:bodyPr lIns="0" tIns="0" rIns="0" bIns="0" rtlCol="0" anchor="t">
              <a:spAutoFit/>
            </a:bodyPr>
            <a:lstStyle/>
            <a:p>
              <a:pPr algn="ctr">
                <a:lnSpc>
                  <a:spcPts val="1923"/>
                </a:lnSpc>
              </a:pPr>
              <a:r>
                <a:rPr lang="en-US" sz="1602">
                  <a:solidFill>
                    <a:srgbClr val="0168B3"/>
                  </a:solidFill>
                  <a:latin typeface="Tahoma"/>
                  <a:ea typeface="Tahoma"/>
                  <a:cs typeface="Tahoma"/>
                  <a:sym typeface="Tahoma"/>
                </a:rPr>
                <a:t>8 utilisateurs n’ont pas pu recevoir leur code OTP.</a:t>
              </a:r>
            </a:p>
          </p:txBody>
        </p:sp>
        <p:sp>
          <p:nvSpPr>
            <p:cNvPr id="19" name="TextBox 19"/>
            <p:cNvSpPr txBox="1"/>
            <p:nvPr/>
          </p:nvSpPr>
          <p:spPr>
            <a:xfrm>
              <a:off x="540196" y="2371286"/>
              <a:ext cx="3183632" cy="266700"/>
            </a:xfrm>
            <a:prstGeom prst="rect">
              <a:avLst/>
            </a:prstGeom>
          </p:spPr>
          <p:txBody>
            <a:bodyPr lIns="0" tIns="0" rIns="0" bIns="0" rtlCol="0" anchor="t">
              <a:spAutoFit/>
            </a:bodyPr>
            <a:lstStyle/>
            <a:p>
              <a:pPr algn="ctr">
                <a:lnSpc>
                  <a:spcPts val="2163"/>
                </a:lnSpc>
              </a:pPr>
              <a:r>
                <a:rPr lang="en-US" sz="1802" b="1" dirty="0">
                  <a:solidFill>
                    <a:srgbClr val="0168B3"/>
                  </a:solidFill>
                  <a:latin typeface="Tahoma Bold"/>
                  <a:ea typeface="Tahoma Bold"/>
                  <a:cs typeface="Tahoma Bold"/>
                  <a:sym typeface="Tahoma Bold"/>
                </a:rPr>
                <a:t>Les </a:t>
              </a:r>
              <a:r>
                <a:rPr lang="en-US" sz="1802" b="1" dirty="0" err="1">
                  <a:solidFill>
                    <a:srgbClr val="0168B3"/>
                  </a:solidFill>
                  <a:latin typeface="Tahoma Bold"/>
                  <a:ea typeface="Tahoma Bold"/>
                  <a:cs typeface="Tahoma Bold"/>
                  <a:sym typeface="Tahoma Bold"/>
                </a:rPr>
                <a:t>indicateurs</a:t>
              </a:r>
              <a:r>
                <a:rPr lang="en-US" sz="1802" b="1" dirty="0">
                  <a:solidFill>
                    <a:srgbClr val="0168B3"/>
                  </a:solidFill>
                  <a:latin typeface="Tahoma Bold"/>
                  <a:ea typeface="Tahoma Bold"/>
                  <a:cs typeface="Tahoma Bold"/>
                  <a:sym typeface="Tahoma Bold"/>
                </a:rPr>
                <a:t> </a:t>
              </a:r>
              <a:r>
                <a:rPr lang="en-US" sz="1802" b="1" dirty="0" err="1">
                  <a:solidFill>
                    <a:srgbClr val="0168B3"/>
                  </a:solidFill>
                  <a:latin typeface="Tahoma Bold"/>
                  <a:ea typeface="Tahoma Bold"/>
                  <a:cs typeface="Tahoma Bold"/>
                  <a:sym typeface="Tahoma Bold"/>
                </a:rPr>
                <a:t>montrent</a:t>
              </a:r>
              <a:r>
                <a:rPr lang="en-US" sz="1802" b="1" dirty="0">
                  <a:solidFill>
                    <a:srgbClr val="0168B3"/>
                  </a:solidFill>
                  <a:latin typeface="Tahoma Bold"/>
                  <a:ea typeface="Tahoma Bold"/>
                  <a:cs typeface="Tahoma Bold"/>
                  <a:sym typeface="Tahoma Bold"/>
                </a:rPr>
                <a:t> :</a:t>
              </a:r>
            </a:p>
          </p:txBody>
        </p:sp>
      </p:grpSp>
      <p:grpSp>
        <p:nvGrpSpPr>
          <p:cNvPr id="20" name="Group 20"/>
          <p:cNvGrpSpPr/>
          <p:nvPr/>
        </p:nvGrpSpPr>
        <p:grpSpPr>
          <a:xfrm>
            <a:off x="374051" y="6084750"/>
            <a:ext cx="9768507" cy="815561"/>
            <a:chOff x="0" y="0"/>
            <a:chExt cx="13024676" cy="1087415"/>
          </a:xfrm>
        </p:grpSpPr>
        <p:sp>
          <p:nvSpPr>
            <p:cNvPr id="21" name="Freeform 21"/>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6"/>
              <a:stretch>
                <a:fillRect/>
              </a:stretch>
            </a:blipFill>
          </p:spPr>
        </p:sp>
        <p:sp>
          <p:nvSpPr>
            <p:cNvPr id="22" name="TextBox 22"/>
            <p:cNvSpPr txBox="1"/>
            <p:nvPr/>
          </p:nvSpPr>
          <p:spPr>
            <a:xfrm>
              <a:off x="461265" y="226208"/>
              <a:ext cx="12563411" cy="635000"/>
            </a:xfrm>
            <a:prstGeom prst="rect">
              <a:avLst/>
            </a:prstGeom>
          </p:spPr>
          <p:txBody>
            <a:bodyPr lIns="0" tIns="0" rIns="0" bIns="0" rtlCol="0" anchor="t">
              <a:spAutoFit/>
            </a:bodyPr>
            <a:lstStyle/>
            <a:p>
              <a:pPr algn="l">
                <a:lnSpc>
                  <a:spcPts val="1923"/>
                </a:lnSpc>
              </a:pPr>
              <a:r>
                <a:rPr lang="en-US" sz="1602" dirty="0">
                  <a:solidFill>
                    <a:srgbClr val="0168B3"/>
                  </a:solidFill>
                  <a:latin typeface="Tahoma"/>
                  <a:ea typeface="Tahoma"/>
                  <a:cs typeface="Tahoma"/>
                  <a:sym typeface="Tahoma"/>
                </a:rPr>
                <a:t>Le DSRC </a:t>
              </a:r>
              <a:r>
                <a:rPr lang="en-US" sz="1602" dirty="0" err="1">
                  <a:solidFill>
                    <a:srgbClr val="0168B3"/>
                  </a:solidFill>
                  <a:latin typeface="Tahoma"/>
                  <a:ea typeface="Tahoma"/>
                  <a:cs typeface="Tahoma"/>
                  <a:sym typeface="Tahoma"/>
                </a:rPr>
                <a:t>permet</a:t>
              </a:r>
              <a:r>
                <a:rPr lang="en-US" sz="1602" dirty="0">
                  <a:solidFill>
                    <a:srgbClr val="0168B3"/>
                  </a:solidFill>
                  <a:latin typeface="Tahoma"/>
                  <a:ea typeface="Tahoma"/>
                  <a:cs typeface="Tahoma"/>
                  <a:sym typeface="Tahoma"/>
                </a:rPr>
                <a:t> aux </a:t>
              </a:r>
              <a:r>
                <a:rPr lang="en-US" sz="1602" dirty="0" err="1">
                  <a:solidFill>
                    <a:srgbClr val="0168B3"/>
                  </a:solidFill>
                  <a:latin typeface="Tahoma"/>
                  <a:ea typeface="Tahoma"/>
                  <a:cs typeface="Tahoma"/>
                  <a:sym typeface="Tahoma"/>
                </a:rPr>
                <a:t>utilisateurs</a:t>
              </a:r>
              <a:r>
                <a:rPr lang="en-US" sz="1602" dirty="0">
                  <a:solidFill>
                    <a:srgbClr val="0168B3"/>
                  </a:solidFill>
                  <a:latin typeface="Tahoma"/>
                  <a:ea typeface="Tahoma"/>
                  <a:cs typeface="Tahoma"/>
                  <a:sym typeface="Tahoma"/>
                </a:rPr>
                <a:t> de continuer à se connecter par </a:t>
              </a:r>
              <a:r>
                <a:rPr lang="en-US" sz="1602" b="1" dirty="0" err="1">
                  <a:solidFill>
                    <a:srgbClr val="0168B3"/>
                  </a:solidFill>
                  <a:latin typeface="Tahoma Bold"/>
                  <a:ea typeface="Tahoma Bold"/>
                  <a:cs typeface="Tahoma Bold"/>
                  <a:sym typeface="Tahoma Bold"/>
                </a:rPr>
                <a:t>authentification</a:t>
              </a:r>
              <a:r>
                <a:rPr lang="en-US" sz="1602" b="1" dirty="0">
                  <a:solidFill>
                    <a:srgbClr val="0168B3"/>
                  </a:solidFill>
                  <a:latin typeface="Tahoma Bold"/>
                  <a:ea typeface="Tahoma Bold"/>
                  <a:cs typeface="Tahoma Bold"/>
                  <a:sym typeface="Tahoma Bold"/>
                </a:rPr>
                <a:t> simple </a:t>
              </a:r>
              <a:r>
                <a:rPr lang="en-US" sz="1602" b="1" dirty="0" err="1">
                  <a:solidFill>
                    <a:srgbClr val="0168B3"/>
                  </a:solidFill>
                  <a:latin typeface="Tahoma Bold"/>
                  <a:ea typeface="Tahoma Bold"/>
                  <a:cs typeface="Tahoma Bold"/>
                  <a:sym typeface="Tahoma Bold"/>
                </a:rPr>
                <a:t>jusqu’au</a:t>
              </a:r>
              <a:r>
                <a:rPr lang="en-US" sz="1602" b="1" dirty="0">
                  <a:solidFill>
                    <a:srgbClr val="0168B3"/>
                  </a:solidFill>
                  <a:latin typeface="Tahoma Bold"/>
                  <a:ea typeface="Tahoma Bold"/>
                  <a:cs typeface="Tahoma Bold"/>
                  <a:sym typeface="Tahoma Bold"/>
                </a:rPr>
                <a:t> 01 </a:t>
              </a:r>
              <a:r>
                <a:rPr lang="en-US" sz="1602" b="1" dirty="0" err="1">
                  <a:solidFill>
                    <a:srgbClr val="0168B3"/>
                  </a:solidFill>
                  <a:latin typeface="Tahoma Bold"/>
                  <a:ea typeface="Tahoma Bold"/>
                  <a:cs typeface="Tahoma Bold"/>
                  <a:sym typeface="Tahoma Bold"/>
                </a:rPr>
                <a:t>janvier</a:t>
              </a:r>
              <a:r>
                <a:rPr lang="en-US" sz="1602" b="1" dirty="0">
                  <a:solidFill>
                    <a:srgbClr val="0168B3"/>
                  </a:solidFill>
                  <a:latin typeface="Tahoma Bold"/>
                  <a:ea typeface="Tahoma Bold"/>
                  <a:cs typeface="Tahoma Bold"/>
                  <a:sym typeface="Tahoma Bold"/>
                </a:rPr>
                <a:t> 2026</a:t>
              </a:r>
              <a:r>
                <a:rPr lang="en-US" sz="1602" dirty="0">
                  <a:solidFill>
                    <a:srgbClr val="0168B3"/>
                  </a:solidFill>
                  <a:latin typeface="Tahoma"/>
                  <a:ea typeface="Tahoma"/>
                  <a:cs typeface="Tahoma"/>
                  <a:sym typeface="Tahoma"/>
                </a:rPr>
                <a:t>, </a:t>
              </a:r>
              <a:r>
                <a:rPr lang="en-US" sz="1602" dirty="0" err="1">
                  <a:solidFill>
                    <a:srgbClr val="0168B3"/>
                  </a:solidFill>
                  <a:latin typeface="Tahoma"/>
                  <a:ea typeface="Tahoma"/>
                  <a:cs typeface="Tahoma"/>
                  <a:sym typeface="Tahoma"/>
                </a:rPr>
                <a:t>laissant</a:t>
              </a:r>
              <a:r>
                <a:rPr lang="en-US" sz="1602" dirty="0">
                  <a:solidFill>
                    <a:srgbClr val="0168B3"/>
                  </a:solidFill>
                  <a:latin typeface="Tahoma"/>
                  <a:ea typeface="Tahoma"/>
                  <a:cs typeface="Tahoma"/>
                  <a:sym typeface="Tahoma"/>
                </a:rPr>
                <a:t> </a:t>
              </a:r>
              <a:r>
                <a:rPr lang="en-US" sz="1602" dirty="0" err="1">
                  <a:solidFill>
                    <a:srgbClr val="0168B3"/>
                  </a:solidFill>
                  <a:latin typeface="Tahoma"/>
                  <a:ea typeface="Tahoma"/>
                  <a:cs typeface="Tahoma"/>
                  <a:sym typeface="Tahoma"/>
                </a:rPr>
                <a:t>ainsi</a:t>
              </a:r>
              <a:r>
                <a:rPr lang="en-US" sz="1602" dirty="0">
                  <a:solidFill>
                    <a:srgbClr val="0168B3"/>
                  </a:solidFill>
                  <a:latin typeface="Tahoma"/>
                  <a:ea typeface="Tahoma"/>
                  <a:cs typeface="Tahoma"/>
                  <a:sym typeface="Tahoma"/>
                </a:rPr>
                <a:t> un temps </a:t>
              </a:r>
              <a:r>
                <a:rPr lang="en-US" sz="1602" dirty="0" err="1">
                  <a:solidFill>
                    <a:srgbClr val="0168B3"/>
                  </a:solidFill>
                  <a:latin typeface="Tahoma"/>
                  <a:ea typeface="Tahoma"/>
                  <a:cs typeface="Tahoma"/>
                  <a:sym typeface="Tahoma"/>
                </a:rPr>
                <a:t>d’ajustement</a:t>
              </a:r>
              <a:r>
                <a:rPr lang="en-US" sz="1602" dirty="0">
                  <a:solidFill>
                    <a:srgbClr val="0168B3"/>
                  </a:solidFill>
                  <a:latin typeface="Tahoma"/>
                  <a:ea typeface="Tahoma"/>
                  <a:cs typeface="Tahoma"/>
                  <a:sym typeface="Tahoma"/>
                </a:rPr>
                <a:t>.</a:t>
              </a:r>
            </a:p>
          </p:txBody>
        </p:sp>
      </p:grpSp>
      <p:sp>
        <p:nvSpPr>
          <p:cNvPr id="23" name="TextBox 23"/>
          <p:cNvSpPr txBox="1"/>
          <p:nvPr/>
        </p:nvSpPr>
        <p:spPr>
          <a:xfrm>
            <a:off x="986468" y="1315951"/>
            <a:ext cx="8949532" cy="609600"/>
          </a:xfrm>
          <a:prstGeom prst="rect">
            <a:avLst/>
          </a:prstGeom>
        </p:spPr>
        <p:txBody>
          <a:bodyPr lIns="0" tIns="0" rIns="0" bIns="0" rtlCol="0" anchor="t">
            <a:spAutoFit/>
          </a:bodyPr>
          <a:lstStyle/>
          <a:p>
            <a:pPr algn="ctr">
              <a:lnSpc>
                <a:spcPts val="2403"/>
              </a:lnSpc>
            </a:pPr>
            <a:r>
              <a:rPr lang="en-US" sz="2002" b="1">
                <a:solidFill>
                  <a:srgbClr val="0168B3"/>
                </a:solidFill>
                <a:latin typeface="Playfair Display Bold"/>
                <a:ea typeface="Playfair Display Bold"/>
                <a:cs typeface="Playfair Display Bold"/>
                <a:sym typeface="Playfair Display Bold"/>
              </a:rPr>
              <a:t>La mise en production des nouveaux modes de connexion au DCC a eu lieu le 26 mars 2025.</a:t>
            </a:r>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F8F4"/>
        </a:solidFill>
        <a:effectLst/>
      </p:bgPr>
    </p:bg>
    <p:spTree>
      <p:nvGrpSpPr>
        <p:cNvPr id="1" name=""/>
        <p:cNvGrpSpPr/>
        <p:nvPr/>
      </p:nvGrpSpPr>
      <p:grpSpPr>
        <a:xfrm>
          <a:off x="0" y="0"/>
          <a:ext cx="0" cy="0"/>
          <a:chOff x="0" y="0"/>
          <a:chExt cx="0" cy="0"/>
        </a:xfrm>
      </p:grpSpPr>
      <p:grpSp>
        <p:nvGrpSpPr>
          <p:cNvPr id="2" name="Group 2"/>
          <p:cNvGrpSpPr/>
          <p:nvPr/>
        </p:nvGrpSpPr>
        <p:grpSpPr>
          <a:xfrm>
            <a:off x="-13426" y="0"/>
            <a:ext cx="3150326" cy="1555473"/>
            <a:chOff x="0" y="0"/>
            <a:chExt cx="4200435" cy="2073965"/>
          </a:xfrm>
        </p:grpSpPr>
        <p:sp>
          <p:nvSpPr>
            <p:cNvPr id="3" name="Freeform 3"/>
            <p:cNvSpPr/>
            <p:nvPr/>
          </p:nvSpPr>
          <p:spPr>
            <a:xfrm flipH="1">
              <a:off x="0" y="0"/>
              <a:ext cx="4200435" cy="2073965"/>
            </a:xfrm>
            <a:custGeom>
              <a:avLst/>
              <a:gdLst/>
              <a:ahLst/>
              <a:cxnLst/>
              <a:rect l="l" t="t" r="r" b="b"/>
              <a:pathLst>
                <a:path w="4200435" h="2073965">
                  <a:moveTo>
                    <a:pt x="4200435" y="0"/>
                  </a:moveTo>
                  <a:lnTo>
                    <a:pt x="0" y="0"/>
                  </a:lnTo>
                  <a:lnTo>
                    <a:pt x="0" y="2073965"/>
                  </a:lnTo>
                  <a:lnTo>
                    <a:pt x="4200435" y="2073965"/>
                  </a:lnTo>
                  <a:lnTo>
                    <a:pt x="4200435"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97968" y="166292"/>
              <a:ext cx="2705729" cy="676432"/>
            </a:xfrm>
            <a:custGeom>
              <a:avLst/>
              <a:gdLst/>
              <a:ahLst/>
              <a:cxnLst/>
              <a:rect l="l" t="t" r="r" b="b"/>
              <a:pathLst>
                <a:path w="2705729" h="676432">
                  <a:moveTo>
                    <a:pt x="0" y="0"/>
                  </a:moveTo>
                  <a:lnTo>
                    <a:pt x="2705729" y="0"/>
                  </a:lnTo>
                  <a:lnTo>
                    <a:pt x="2705729" y="676433"/>
                  </a:lnTo>
                  <a:lnTo>
                    <a:pt x="0" y="676433"/>
                  </a:lnTo>
                  <a:lnTo>
                    <a:pt x="0" y="0"/>
                  </a:lnTo>
                  <a:close/>
                </a:path>
              </a:pathLst>
            </a:custGeom>
            <a:blipFill>
              <a:blip r:embed="rId4"/>
              <a:stretch>
                <a:fillRect/>
              </a:stretch>
            </a:blipFill>
          </p:spPr>
        </p:sp>
      </p:grpSp>
      <p:sp>
        <p:nvSpPr>
          <p:cNvPr id="5" name="Freeform 5"/>
          <p:cNvSpPr/>
          <p:nvPr/>
        </p:nvSpPr>
        <p:spPr>
          <a:xfrm>
            <a:off x="9862715" y="154900"/>
            <a:ext cx="631687" cy="464290"/>
          </a:xfrm>
          <a:custGeom>
            <a:avLst/>
            <a:gdLst/>
            <a:ahLst/>
            <a:cxnLst/>
            <a:rect l="l" t="t" r="r" b="b"/>
            <a:pathLst>
              <a:path w="631687" h="464290">
                <a:moveTo>
                  <a:pt x="0" y="0"/>
                </a:moveTo>
                <a:lnTo>
                  <a:pt x="631686" y="0"/>
                </a:lnTo>
                <a:lnTo>
                  <a:pt x="631686" y="464290"/>
                </a:lnTo>
                <a:lnTo>
                  <a:pt x="0" y="464290"/>
                </a:lnTo>
                <a:lnTo>
                  <a:pt x="0" y="0"/>
                </a:lnTo>
                <a:close/>
              </a:path>
            </a:pathLst>
          </a:custGeom>
          <a:blipFill>
            <a:blip r:embed="rId5"/>
            <a:stretch>
              <a:fillRect/>
            </a:stretch>
          </a:blipFill>
        </p:spPr>
      </p:sp>
      <p:grpSp>
        <p:nvGrpSpPr>
          <p:cNvPr id="6" name="Group 6"/>
          <p:cNvGrpSpPr/>
          <p:nvPr/>
        </p:nvGrpSpPr>
        <p:grpSpPr>
          <a:xfrm>
            <a:off x="3641723" y="512210"/>
            <a:ext cx="3408554" cy="730609"/>
            <a:chOff x="0" y="0"/>
            <a:chExt cx="4544738" cy="974145"/>
          </a:xfrm>
        </p:grpSpPr>
        <p:sp>
          <p:nvSpPr>
            <p:cNvPr id="7" name="Freeform 7"/>
            <p:cNvSpPr/>
            <p:nvPr/>
          </p:nvSpPr>
          <p:spPr>
            <a:xfrm>
              <a:off x="0" y="0"/>
              <a:ext cx="4544738" cy="974145"/>
            </a:xfrm>
            <a:custGeom>
              <a:avLst/>
              <a:gdLst/>
              <a:ahLst/>
              <a:cxnLst/>
              <a:rect l="l" t="t" r="r" b="b"/>
              <a:pathLst>
                <a:path w="4544738" h="974145">
                  <a:moveTo>
                    <a:pt x="0" y="0"/>
                  </a:moveTo>
                  <a:lnTo>
                    <a:pt x="4544738" y="0"/>
                  </a:lnTo>
                  <a:lnTo>
                    <a:pt x="4544738" y="974145"/>
                  </a:lnTo>
                  <a:lnTo>
                    <a:pt x="0" y="974145"/>
                  </a:lnTo>
                  <a:close/>
                </a:path>
              </a:pathLst>
            </a:custGeom>
            <a:solidFill>
              <a:srgbClr val="000000">
                <a:alpha val="0"/>
              </a:srgbClr>
            </a:solidFill>
          </p:spPr>
        </p:sp>
        <p:sp>
          <p:nvSpPr>
            <p:cNvPr id="8" name="TextBox 8"/>
            <p:cNvSpPr txBox="1"/>
            <p:nvPr/>
          </p:nvSpPr>
          <p:spPr>
            <a:xfrm>
              <a:off x="0" y="0"/>
              <a:ext cx="4544738" cy="974145"/>
            </a:xfrm>
            <a:prstGeom prst="rect">
              <a:avLst/>
            </a:prstGeom>
          </p:spPr>
          <p:txBody>
            <a:bodyPr lIns="0" tIns="0" rIns="0" bIns="0" rtlCol="0" anchor="ctr"/>
            <a:lstStyle/>
            <a:p>
              <a:pPr algn="ctr">
                <a:lnSpc>
                  <a:spcPts val="4325"/>
                </a:lnSpc>
              </a:pPr>
              <a:r>
                <a:rPr lang="en-US" sz="3604" b="1">
                  <a:solidFill>
                    <a:srgbClr val="0067A4"/>
                  </a:solidFill>
                  <a:latin typeface="Playfair Display Bold"/>
                  <a:ea typeface="Playfair Display Bold"/>
                  <a:cs typeface="Playfair Display Bold"/>
                  <a:sym typeface="Playfair Display Bold"/>
                </a:rPr>
                <a:t>CONCLUSION</a:t>
              </a:r>
            </a:p>
          </p:txBody>
        </p:sp>
      </p:grpSp>
      <p:grpSp>
        <p:nvGrpSpPr>
          <p:cNvPr id="9" name="Group 9"/>
          <p:cNvGrpSpPr/>
          <p:nvPr/>
        </p:nvGrpSpPr>
        <p:grpSpPr>
          <a:xfrm>
            <a:off x="317964" y="6206505"/>
            <a:ext cx="10132118" cy="1023709"/>
            <a:chOff x="0" y="0"/>
            <a:chExt cx="13509491" cy="1364945"/>
          </a:xfrm>
        </p:grpSpPr>
        <p:grpSp>
          <p:nvGrpSpPr>
            <p:cNvPr id="10" name="Group 10"/>
            <p:cNvGrpSpPr/>
            <p:nvPr/>
          </p:nvGrpSpPr>
          <p:grpSpPr>
            <a:xfrm>
              <a:off x="0" y="0"/>
              <a:ext cx="13408096" cy="1364945"/>
              <a:chOff x="0" y="0"/>
              <a:chExt cx="3603869" cy="366874"/>
            </a:xfrm>
          </p:grpSpPr>
          <p:sp>
            <p:nvSpPr>
              <p:cNvPr id="11" name="Freeform 11"/>
              <p:cNvSpPr/>
              <p:nvPr/>
            </p:nvSpPr>
            <p:spPr>
              <a:xfrm>
                <a:off x="0" y="0"/>
                <a:ext cx="3603869" cy="366874"/>
              </a:xfrm>
              <a:custGeom>
                <a:avLst/>
                <a:gdLst/>
                <a:ahLst/>
                <a:cxnLst/>
                <a:rect l="l" t="t" r="r" b="b"/>
                <a:pathLst>
                  <a:path w="3603869" h="366874">
                    <a:moveTo>
                      <a:pt x="13858" y="0"/>
                    </a:moveTo>
                    <a:lnTo>
                      <a:pt x="3590011" y="0"/>
                    </a:lnTo>
                    <a:cubicBezTo>
                      <a:pt x="3597665" y="0"/>
                      <a:pt x="3603869" y="6204"/>
                      <a:pt x="3603869" y="13858"/>
                    </a:cubicBezTo>
                    <a:lnTo>
                      <a:pt x="3603869" y="353016"/>
                    </a:lnTo>
                    <a:cubicBezTo>
                      <a:pt x="3603869" y="360670"/>
                      <a:pt x="3597665" y="366874"/>
                      <a:pt x="3590011" y="366874"/>
                    </a:cubicBezTo>
                    <a:lnTo>
                      <a:pt x="13858" y="366874"/>
                    </a:lnTo>
                    <a:cubicBezTo>
                      <a:pt x="10182" y="366874"/>
                      <a:pt x="6658" y="365414"/>
                      <a:pt x="4059" y="362815"/>
                    </a:cubicBezTo>
                    <a:cubicBezTo>
                      <a:pt x="1460" y="360216"/>
                      <a:pt x="0" y="356692"/>
                      <a:pt x="0" y="353016"/>
                    </a:cubicBezTo>
                    <a:lnTo>
                      <a:pt x="0" y="13858"/>
                    </a:lnTo>
                    <a:cubicBezTo>
                      <a:pt x="0" y="6204"/>
                      <a:pt x="6204" y="0"/>
                      <a:pt x="13858" y="0"/>
                    </a:cubicBezTo>
                    <a:close/>
                  </a:path>
                </a:pathLst>
              </a:custGeom>
              <a:solidFill>
                <a:srgbClr val="000000">
                  <a:alpha val="0"/>
                </a:srgbClr>
              </a:solidFill>
              <a:ln w="57150" cap="sq">
                <a:solidFill>
                  <a:srgbClr val="87BEC3"/>
                </a:solidFill>
                <a:prstDash val="solid"/>
                <a:miter/>
              </a:ln>
            </p:spPr>
          </p:sp>
          <p:sp>
            <p:nvSpPr>
              <p:cNvPr id="12" name="TextBox 12"/>
              <p:cNvSpPr txBox="1"/>
              <p:nvPr/>
            </p:nvSpPr>
            <p:spPr>
              <a:xfrm>
                <a:off x="0" y="0"/>
                <a:ext cx="3603869" cy="366874"/>
              </a:xfrm>
              <a:prstGeom prst="rect">
                <a:avLst/>
              </a:prstGeom>
            </p:spPr>
            <p:txBody>
              <a:bodyPr lIns="50800" tIns="50800" rIns="50800" bIns="50800" rtlCol="0" anchor="ctr"/>
              <a:lstStyle/>
              <a:p>
                <a:pPr algn="ctr">
                  <a:lnSpc>
                    <a:spcPts val="1683"/>
                  </a:lnSpc>
                </a:pPr>
                <a:endParaRPr/>
              </a:p>
            </p:txBody>
          </p:sp>
        </p:grpSp>
        <p:sp>
          <p:nvSpPr>
            <p:cNvPr id="13" name="Freeform 13"/>
            <p:cNvSpPr/>
            <p:nvPr/>
          </p:nvSpPr>
          <p:spPr>
            <a:xfrm>
              <a:off x="11708027" y="460937"/>
              <a:ext cx="1801464" cy="904008"/>
            </a:xfrm>
            <a:custGeom>
              <a:avLst/>
              <a:gdLst/>
              <a:ahLst/>
              <a:cxnLst/>
              <a:rect l="l" t="t" r="r" b="b"/>
              <a:pathLst>
                <a:path w="1801464" h="904008">
                  <a:moveTo>
                    <a:pt x="0" y="0"/>
                  </a:moveTo>
                  <a:lnTo>
                    <a:pt x="1801464" y="0"/>
                  </a:lnTo>
                  <a:lnTo>
                    <a:pt x="1801464" y="904008"/>
                  </a:lnTo>
                  <a:lnTo>
                    <a:pt x="0" y="90400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4" name="TextBox 14"/>
            <p:cNvSpPr txBox="1"/>
            <p:nvPr/>
          </p:nvSpPr>
          <p:spPr>
            <a:xfrm>
              <a:off x="278942" y="206222"/>
              <a:ext cx="11429085" cy="952500"/>
            </a:xfrm>
            <a:prstGeom prst="rect">
              <a:avLst/>
            </a:prstGeom>
          </p:spPr>
          <p:txBody>
            <a:bodyPr lIns="0" tIns="0" rIns="0" bIns="0" rtlCol="0" anchor="t">
              <a:spAutoFit/>
            </a:bodyPr>
            <a:lstStyle/>
            <a:p>
              <a:pPr algn="just">
                <a:lnSpc>
                  <a:spcPts val="1923"/>
                </a:lnSpc>
              </a:pPr>
              <a:r>
                <a:rPr lang="en-US" sz="1602" b="1">
                  <a:solidFill>
                    <a:srgbClr val="0168B3"/>
                  </a:solidFill>
                  <a:latin typeface="Tahoma Bold"/>
                  <a:ea typeface="Tahoma Bold"/>
                  <a:cs typeface="Tahoma Bold"/>
                  <a:sym typeface="Tahoma Bold"/>
                </a:rPr>
                <a:t>L’équipe DCC continuera de travailler conjointement avec l’équipe com pour déployer une nouvelle stratégie de communication lors de la prochaine étape de ce projet qui sera la fin de l’authentification simple.</a:t>
              </a:r>
            </a:p>
          </p:txBody>
        </p:sp>
      </p:grpSp>
      <p:grpSp>
        <p:nvGrpSpPr>
          <p:cNvPr id="15" name="Group 15"/>
          <p:cNvGrpSpPr/>
          <p:nvPr/>
        </p:nvGrpSpPr>
        <p:grpSpPr>
          <a:xfrm>
            <a:off x="190491" y="1280973"/>
            <a:ext cx="10338700" cy="815561"/>
            <a:chOff x="0" y="0"/>
            <a:chExt cx="13784933" cy="1087415"/>
          </a:xfrm>
        </p:grpSpPr>
        <p:sp>
          <p:nvSpPr>
            <p:cNvPr id="16" name="Freeform 16"/>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8"/>
              <a:stretch>
                <a:fillRect/>
              </a:stretch>
            </a:blipFill>
          </p:spPr>
        </p:sp>
        <p:sp>
          <p:nvSpPr>
            <p:cNvPr id="17" name="TextBox 17"/>
            <p:cNvSpPr txBox="1"/>
            <p:nvPr/>
          </p:nvSpPr>
          <p:spPr>
            <a:xfrm>
              <a:off x="460503" y="329468"/>
              <a:ext cx="13324430" cy="317500"/>
            </a:xfrm>
            <a:prstGeom prst="rect">
              <a:avLst/>
            </a:prstGeom>
          </p:spPr>
          <p:txBody>
            <a:bodyPr lIns="0" tIns="0" rIns="0" bIns="0" rtlCol="0" anchor="t">
              <a:spAutoFit/>
            </a:bodyPr>
            <a:lstStyle/>
            <a:p>
              <a:pPr algn="l">
                <a:lnSpc>
                  <a:spcPts val="1923"/>
                </a:lnSpc>
              </a:pPr>
              <a:r>
                <a:rPr lang="en-US" sz="1602" dirty="0" err="1">
                  <a:solidFill>
                    <a:srgbClr val="0168B3"/>
                  </a:solidFill>
                  <a:latin typeface="Tahoma"/>
                  <a:ea typeface="Tahoma"/>
                  <a:cs typeface="Tahoma"/>
                  <a:sym typeface="Tahoma"/>
                </a:rPr>
                <a:t>L’implication</a:t>
              </a:r>
              <a:r>
                <a:rPr lang="en-US" sz="1602" dirty="0">
                  <a:solidFill>
                    <a:srgbClr val="0168B3"/>
                  </a:solidFill>
                  <a:latin typeface="Tahoma"/>
                  <a:ea typeface="Tahoma"/>
                  <a:cs typeface="Tahoma"/>
                  <a:sym typeface="Tahoma"/>
                </a:rPr>
                <a:t> des 3C et des DSI </a:t>
              </a:r>
              <a:r>
                <a:rPr lang="en-US" sz="1602" dirty="0" err="1">
                  <a:solidFill>
                    <a:srgbClr val="0168B3"/>
                  </a:solidFill>
                  <a:latin typeface="Tahoma"/>
                  <a:ea typeface="Tahoma"/>
                  <a:cs typeface="Tahoma"/>
                  <a:sym typeface="Tahoma"/>
                </a:rPr>
                <a:t>comme</a:t>
              </a:r>
              <a:r>
                <a:rPr lang="en-US" sz="1602" dirty="0">
                  <a:solidFill>
                    <a:srgbClr val="0168B3"/>
                  </a:solidFill>
                  <a:latin typeface="Tahoma"/>
                  <a:ea typeface="Tahoma"/>
                  <a:cs typeface="Tahoma"/>
                  <a:sym typeface="Tahoma"/>
                </a:rPr>
                <a:t> </a:t>
              </a:r>
              <a:r>
                <a:rPr lang="en-US" sz="1602" dirty="0" err="1">
                  <a:solidFill>
                    <a:srgbClr val="0168B3"/>
                  </a:solidFill>
                  <a:latin typeface="Tahoma"/>
                  <a:ea typeface="Tahoma"/>
                  <a:cs typeface="Tahoma"/>
                  <a:sym typeface="Tahoma"/>
                </a:rPr>
                <a:t>relais</a:t>
              </a:r>
              <a:r>
                <a:rPr lang="en-US" sz="1602" dirty="0">
                  <a:solidFill>
                    <a:srgbClr val="0168B3"/>
                  </a:solidFill>
                  <a:latin typeface="Tahoma"/>
                  <a:ea typeface="Tahoma"/>
                  <a:cs typeface="Tahoma"/>
                  <a:sym typeface="Tahoma"/>
                </a:rPr>
                <a:t> a </a:t>
              </a:r>
              <a:r>
                <a:rPr lang="en-US" sz="1602" dirty="0" err="1">
                  <a:solidFill>
                    <a:srgbClr val="0168B3"/>
                  </a:solidFill>
                  <a:latin typeface="Tahoma"/>
                  <a:ea typeface="Tahoma"/>
                  <a:cs typeface="Tahoma"/>
                  <a:sym typeface="Tahoma"/>
                </a:rPr>
                <a:t>démontré</a:t>
              </a:r>
              <a:r>
                <a:rPr lang="en-US" sz="1602" dirty="0">
                  <a:solidFill>
                    <a:srgbClr val="0168B3"/>
                  </a:solidFill>
                  <a:latin typeface="Tahoma"/>
                  <a:ea typeface="Tahoma"/>
                  <a:cs typeface="Tahoma"/>
                  <a:sym typeface="Tahoma"/>
                </a:rPr>
                <a:t> </a:t>
              </a:r>
              <a:r>
                <a:rPr lang="en-US" sz="1602" b="1" dirty="0">
                  <a:solidFill>
                    <a:srgbClr val="0168B3"/>
                  </a:solidFill>
                  <a:latin typeface="Tahoma Bold"/>
                  <a:ea typeface="Tahoma Bold"/>
                  <a:cs typeface="Tahoma Bold"/>
                  <a:sym typeface="Tahoma Bold"/>
                </a:rPr>
                <a:t>son </a:t>
              </a:r>
              <a:r>
                <a:rPr lang="en-US" sz="1602" b="1" dirty="0" err="1">
                  <a:solidFill>
                    <a:srgbClr val="0168B3"/>
                  </a:solidFill>
                  <a:latin typeface="Tahoma Bold"/>
                  <a:ea typeface="Tahoma Bold"/>
                  <a:cs typeface="Tahoma Bold"/>
                  <a:sym typeface="Tahoma Bold"/>
                </a:rPr>
                <a:t>efficacité</a:t>
              </a:r>
              <a:r>
                <a:rPr lang="en-US" sz="1602" b="1" dirty="0">
                  <a:solidFill>
                    <a:srgbClr val="0168B3"/>
                  </a:solidFill>
                  <a:latin typeface="Tahoma Bold"/>
                  <a:ea typeface="Tahoma Bold"/>
                  <a:cs typeface="Tahoma Bold"/>
                  <a:sym typeface="Tahoma Bold"/>
                </a:rPr>
                <a:t> pour </a:t>
              </a:r>
              <a:r>
                <a:rPr lang="en-US" sz="1602" b="1" dirty="0" err="1">
                  <a:solidFill>
                    <a:srgbClr val="0168B3"/>
                  </a:solidFill>
                  <a:latin typeface="Tahoma Bold"/>
                  <a:ea typeface="Tahoma Bold"/>
                  <a:cs typeface="Tahoma Bold"/>
                  <a:sym typeface="Tahoma Bold"/>
                </a:rPr>
                <a:t>atteindre</a:t>
              </a:r>
              <a:r>
                <a:rPr lang="en-US" sz="1602" b="1" dirty="0">
                  <a:solidFill>
                    <a:srgbClr val="0168B3"/>
                  </a:solidFill>
                  <a:latin typeface="Tahoma Bold"/>
                  <a:ea typeface="Tahoma Bold"/>
                  <a:cs typeface="Tahoma Bold"/>
                  <a:sym typeface="Tahoma Bold"/>
                </a:rPr>
                <a:t> les </a:t>
              </a:r>
              <a:r>
                <a:rPr lang="en-US" sz="1602" b="1" dirty="0" err="1">
                  <a:solidFill>
                    <a:srgbClr val="0168B3"/>
                  </a:solidFill>
                  <a:latin typeface="Tahoma Bold"/>
                  <a:ea typeface="Tahoma Bold"/>
                  <a:cs typeface="Tahoma Bold"/>
                  <a:sym typeface="Tahoma Bold"/>
                </a:rPr>
                <a:t>objectifs</a:t>
              </a:r>
              <a:r>
                <a:rPr lang="en-US" sz="1602" b="1" dirty="0">
                  <a:solidFill>
                    <a:srgbClr val="0168B3"/>
                  </a:solidFill>
                  <a:latin typeface="Tahoma Bold"/>
                  <a:ea typeface="Tahoma Bold"/>
                  <a:cs typeface="Tahoma Bold"/>
                  <a:sym typeface="Tahoma Bold"/>
                </a:rPr>
                <a:t> </a:t>
              </a:r>
              <a:r>
                <a:rPr lang="en-US" sz="1602" b="1" dirty="0" err="1">
                  <a:solidFill>
                    <a:srgbClr val="0168B3"/>
                  </a:solidFill>
                  <a:latin typeface="Tahoma Bold"/>
                  <a:ea typeface="Tahoma Bold"/>
                  <a:cs typeface="Tahoma Bold"/>
                  <a:sym typeface="Tahoma Bold"/>
                </a:rPr>
                <a:t>fixés</a:t>
              </a:r>
              <a:r>
                <a:rPr lang="en-US" sz="1602" dirty="0">
                  <a:solidFill>
                    <a:srgbClr val="0168B3"/>
                  </a:solidFill>
                  <a:latin typeface="Tahoma"/>
                  <a:ea typeface="Tahoma"/>
                  <a:cs typeface="Tahoma"/>
                  <a:sym typeface="Tahoma"/>
                </a:rPr>
                <a:t>.</a:t>
              </a:r>
            </a:p>
          </p:txBody>
        </p:sp>
      </p:grpSp>
      <p:grpSp>
        <p:nvGrpSpPr>
          <p:cNvPr id="18" name="Group 18"/>
          <p:cNvGrpSpPr/>
          <p:nvPr/>
        </p:nvGrpSpPr>
        <p:grpSpPr>
          <a:xfrm>
            <a:off x="190491" y="2239410"/>
            <a:ext cx="9520570" cy="815561"/>
            <a:chOff x="0" y="0"/>
            <a:chExt cx="12694094" cy="1087415"/>
          </a:xfrm>
        </p:grpSpPr>
        <p:sp>
          <p:nvSpPr>
            <p:cNvPr id="19" name="Freeform 19"/>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9"/>
              <a:stretch>
                <a:fillRect/>
              </a:stretch>
            </a:blipFill>
          </p:spPr>
        </p:sp>
        <p:sp>
          <p:nvSpPr>
            <p:cNvPr id="20" name="TextBox 20"/>
            <p:cNvSpPr txBox="1"/>
            <p:nvPr/>
          </p:nvSpPr>
          <p:spPr>
            <a:xfrm>
              <a:off x="460503" y="226208"/>
              <a:ext cx="12233591" cy="635000"/>
            </a:xfrm>
            <a:prstGeom prst="rect">
              <a:avLst/>
            </a:prstGeom>
          </p:spPr>
          <p:txBody>
            <a:bodyPr lIns="0" tIns="0" rIns="0" bIns="0" rtlCol="0" anchor="t">
              <a:spAutoFit/>
            </a:bodyPr>
            <a:lstStyle/>
            <a:p>
              <a:pPr algn="l">
                <a:lnSpc>
                  <a:spcPts val="1923"/>
                </a:lnSpc>
              </a:pPr>
              <a:r>
                <a:rPr lang="en-US" sz="1602">
                  <a:solidFill>
                    <a:srgbClr val="0168B3"/>
                  </a:solidFill>
                  <a:latin typeface="Tahoma"/>
                  <a:ea typeface="Tahoma"/>
                  <a:cs typeface="Tahoma"/>
                  <a:sym typeface="Tahoma"/>
                </a:rPr>
                <a:t>Le format flyer de la fiche d’information s’est révélé </a:t>
              </a:r>
              <a:r>
                <a:rPr lang="en-US" sz="1602" b="1">
                  <a:solidFill>
                    <a:srgbClr val="0168B3"/>
                  </a:solidFill>
                  <a:latin typeface="Tahoma Bold"/>
                  <a:ea typeface="Tahoma Bold"/>
                  <a:cs typeface="Tahoma Bold"/>
                  <a:sym typeface="Tahoma Bold"/>
                </a:rPr>
                <a:t>plus dynamique et lisible </a:t>
              </a:r>
              <a:r>
                <a:rPr lang="en-US" sz="1602">
                  <a:solidFill>
                    <a:srgbClr val="0168B3"/>
                  </a:solidFill>
                  <a:latin typeface="Tahoma"/>
                  <a:ea typeface="Tahoma"/>
                  <a:cs typeface="Tahoma"/>
                  <a:sym typeface="Tahoma"/>
                </a:rPr>
                <a:t>qu’un simple mail. </a:t>
              </a:r>
            </a:p>
            <a:p>
              <a:pPr algn="l">
                <a:lnSpc>
                  <a:spcPts val="1923"/>
                </a:lnSpc>
              </a:pPr>
              <a:r>
                <a:rPr lang="en-US" sz="1602" b="1">
                  <a:solidFill>
                    <a:srgbClr val="0168B3"/>
                  </a:solidFill>
                  <a:latin typeface="Tahoma Bold"/>
                  <a:ea typeface="Tahoma Bold"/>
                  <a:cs typeface="Tahoma Bold"/>
                  <a:sym typeface="Tahoma Bold"/>
                </a:rPr>
                <a:t>La diffusion s’est faite plus facilement</a:t>
              </a:r>
              <a:r>
                <a:rPr lang="en-US" sz="1602">
                  <a:solidFill>
                    <a:srgbClr val="0168B3"/>
                  </a:solidFill>
                  <a:latin typeface="Tahoma"/>
                  <a:ea typeface="Tahoma"/>
                  <a:cs typeface="Tahoma"/>
                  <a:sym typeface="Tahoma"/>
                </a:rPr>
                <a:t>.</a:t>
              </a:r>
            </a:p>
          </p:txBody>
        </p:sp>
      </p:grpSp>
      <p:grpSp>
        <p:nvGrpSpPr>
          <p:cNvPr id="21" name="Group 21"/>
          <p:cNvGrpSpPr/>
          <p:nvPr/>
        </p:nvGrpSpPr>
        <p:grpSpPr>
          <a:xfrm>
            <a:off x="190491" y="3197846"/>
            <a:ext cx="10156826" cy="815561"/>
            <a:chOff x="0" y="0"/>
            <a:chExt cx="13542435" cy="1087415"/>
          </a:xfrm>
        </p:grpSpPr>
        <p:sp>
          <p:nvSpPr>
            <p:cNvPr id="22" name="Freeform 22"/>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8"/>
              <a:stretch>
                <a:fillRect/>
              </a:stretch>
            </a:blipFill>
          </p:spPr>
        </p:sp>
        <p:sp>
          <p:nvSpPr>
            <p:cNvPr id="23" name="TextBox 23"/>
            <p:cNvSpPr txBox="1"/>
            <p:nvPr/>
          </p:nvSpPr>
          <p:spPr>
            <a:xfrm>
              <a:off x="460503" y="325467"/>
              <a:ext cx="13081932" cy="317500"/>
            </a:xfrm>
            <a:prstGeom prst="rect">
              <a:avLst/>
            </a:prstGeom>
          </p:spPr>
          <p:txBody>
            <a:bodyPr lIns="0" tIns="0" rIns="0" bIns="0" rtlCol="0" anchor="t">
              <a:spAutoFit/>
            </a:bodyPr>
            <a:lstStyle/>
            <a:p>
              <a:pPr algn="l">
                <a:lnSpc>
                  <a:spcPts val="1923"/>
                </a:lnSpc>
              </a:pPr>
              <a:r>
                <a:rPr lang="en-US" sz="1602">
                  <a:solidFill>
                    <a:srgbClr val="0168B3"/>
                  </a:solidFill>
                  <a:latin typeface="Tahoma"/>
                  <a:ea typeface="Tahoma"/>
                  <a:cs typeface="Tahoma"/>
                  <a:sym typeface="Tahoma"/>
                </a:rPr>
                <a:t>Le webinaire d’information a permis aux DSI </a:t>
              </a:r>
              <a:r>
                <a:rPr lang="en-US" sz="1602" b="1">
                  <a:solidFill>
                    <a:srgbClr val="0168B3"/>
                  </a:solidFill>
                  <a:latin typeface="Tahoma Bold"/>
                  <a:ea typeface="Tahoma Bold"/>
                  <a:cs typeface="Tahoma Bold"/>
                  <a:sym typeface="Tahoma Bold"/>
                </a:rPr>
                <a:t>d’anticiper l’évolution des modes de connexion au DCC</a:t>
              </a:r>
              <a:r>
                <a:rPr lang="en-US" sz="1602">
                  <a:solidFill>
                    <a:srgbClr val="0168B3"/>
                  </a:solidFill>
                  <a:latin typeface="Tahoma"/>
                  <a:ea typeface="Tahoma"/>
                  <a:cs typeface="Tahoma"/>
                  <a:sym typeface="Tahoma"/>
                </a:rPr>
                <a:t>.</a:t>
              </a:r>
            </a:p>
          </p:txBody>
        </p:sp>
      </p:grpSp>
      <p:grpSp>
        <p:nvGrpSpPr>
          <p:cNvPr id="24" name="Group 24"/>
          <p:cNvGrpSpPr/>
          <p:nvPr/>
        </p:nvGrpSpPr>
        <p:grpSpPr>
          <a:xfrm>
            <a:off x="190491" y="4156283"/>
            <a:ext cx="10156826" cy="815561"/>
            <a:chOff x="0" y="0"/>
            <a:chExt cx="13542435" cy="1087415"/>
          </a:xfrm>
        </p:grpSpPr>
        <p:sp>
          <p:nvSpPr>
            <p:cNvPr id="25" name="Freeform 25"/>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10"/>
              <a:stretch>
                <a:fillRect/>
              </a:stretch>
            </a:blipFill>
          </p:spPr>
        </p:sp>
        <p:sp>
          <p:nvSpPr>
            <p:cNvPr id="26" name="TextBox 26"/>
            <p:cNvSpPr txBox="1"/>
            <p:nvPr/>
          </p:nvSpPr>
          <p:spPr>
            <a:xfrm>
              <a:off x="460503" y="330200"/>
              <a:ext cx="13081932" cy="317500"/>
            </a:xfrm>
            <a:prstGeom prst="rect">
              <a:avLst/>
            </a:prstGeom>
          </p:spPr>
          <p:txBody>
            <a:bodyPr lIns="0" tIns="0" rIns="0" bIns="0" rtlCol="0" anchor="t">
              <a:spAutoFit/>
            </a:bodyPr>
            <a:lstStyle/>
            <a:p>
              <a:pPr algn="l">
                <a:lnSpc>
                  <a:spcPts val="1923"/>
                </a:lnSpc>
              </a:pPr>
              <a:r>
                <a:rPr lang="en-US" sz="1602">
                  <a:solidFill>
                    <a:srgbClr val="0168B3"/>
                  </a:solidFill>
                  <a:latin typeface="Tahoma"/>
                  <a:ea typeface="Tahoma"/>
                  <a:cs typeface="Tahoma"/>
                  <a:sym typeface="Tahoma"/>
                </a:rPr>
                <a:t>La formation des 3C a été indispensable pour les </a:t>
              </a:r>
              <a:r>
                <a:rPr lang="en-US" sz="1602" b="1">
                  <a:solidFill>
                    <a:srgbClr val="0168B3"/>
                  </a:solidFill>
                  <a:latin typeface="Tahoma Bold"/>
                  <a:ea typeface="Tahoma Bold"/>
                  <a:cs typeface="Tahoma Bold"/>
                  <a:sym typeface="Tahoma Bold"/>
                </a:rPr>
                <a:t>aider à guider au mieux les utilisateurs du DCC</a:t>
              </a:r>
              <a:r>
                <a:rPr lang="en-US" sz="1602">
                  <a:solidFill>
                    <a:srgbClr val="0168B3"/>
                  </a:solidFill>
                  <a:latin typeface="Tahoma"/>
                  <a:ea typeface="Tahoma"/>
                  <a:cs typeface="Tahoma"/>
                  <a:sym typeface="Tahoma"/>
                </a:rPr>
                <a:t>.</a:t>
              </a:r>
            </a:p>
          </p:txBody>
        </p:sp>
      </p:grpSp>
      <p:grpSp>
        <p:nvGrpSpPr>
          <p:cNvPr id="27" name="Group 27"/>
          <p:cNvGrpSpPr/>
          <p:nvPr/>
        </p:nvGrpSpPr>
        <p:grpSpPr>
          <a:xfrm>
            <a:off x="190491" y="5114719"/>
            <a:ext cx="10241886" cy="815561"/>
            <a:chOff x="0" y="0"/>
            <a:chExt cx="13655848" cy="1087415"/>
          </a:xfrm>
        </p:grpSpPr>
        <p:sp>
          <p:nvSpPr>
            <p:cNvPr id="28" name="Freeform 28"/>
            <p:cNvSpPr/>
            <p:nvPr/>
          </p:nvSpPr>
          <p:spPr>
            <a:xfrm>
              <a:off x="0" y="0"/>
              <a:ext cx="1128266" cy="1087415"/>
            </a:xfrm>
            <a:custGeom>
              <a:avLst/>
              <a:gdLst/>
              <a:ahLst/>
              <a:cxnLst/>
              <a:rect l="l" t="t" r="r" b="b"/>
              <a:pathLst>
                <a:path w="1128266" h="1087415">
                  <a:moveTo>
                    <a:pt x="0" y="0"/>
                  </a:moveTo>
                  <a:lnTo>
                    <a:pt x="1128266" y="0"/>
                  </a:lnTo>
                  <a:lnTo>
                    <a:pt x="1128266" y="1087415"/>
                  </a:lnTo>
                  <a:lnTo>
                    <a:pt x="0" y="1087415"/>
                  </a:lnTo>
                  <a:lnTo>
                    <a:pt x="0" y="0"/>
                  </a:lnTo>
                  <a:close/>
                </a:path>
              </a:pathLst>
            </a:custGeom>
            <a:blipFill>
              <a:blip r:embed="rId8"/>
              <a:stretch>
                <a:fillRect/>
              </a:stretch>
            </a:blipFill>
          </p:spPr>
        </p:sp>
        <p:sp>
          <p:nvSpPr>
            <p:cNvPr id="29" name="TextBox 29"/>
            <p:cNvSpPr txBox="1"/>
            <p:nvPr/>
          </p:nvSpPr>
          <p:spPr>
            <a:xfrm>
              <a:off x="460503" y="226208"/>
              <a:ext cx="13195345" cy="635000"/>
            </a:xfrm>
            <a:prstGeom prst="rect">
              <a:avLst/>
            </a:prstGeom>
          </p:spPr>
          <p:txBody>
            <a:bodyPr lIns="0" tIns="0" rIns="0" bIns="0" rtlCol="0" anchor="t">
              <a:spAutoFit/>
            </a:bodyPr>
            <a:lstStyle/>
            <a:p>
              <a:pPr algn="l">
                <a:lnSpc>
                  <a:spcPts val="1923"/>
                </a:lnSpc>
              </a:pPr>
              <a:r>
                <a:rPr lang="en-US" sz="1602">
                  <a:solidFill>
                    <a:srgbClr val="0168B3"/>
                  </a:solidFill>
                  <a:latin typeface="Tahoma"/>
                  <a:ea typeface="Tahoma"/>
                  <a:cs typeface="Tahoma"/>
                  <a:sym typeface="Tahoma"/>
                </a:rPr>
                <a:t>L’implication de l’équipe communication dans le DCC a permis de développer </a:t>
              </a:r>
              <a:r>
                <a:rPr lang="en-US" sz="1602" b="1">
                  <a:solidFill>
                    <a:srgbClr val="0168B3"/>
                  </a:solidFill>
                  <a:latin typeface="Tahoma Bold"/>
                  <a:ea typeface="Tahoma Bold"/>
                  <a:cs typeface="Tahoma Bold"/>
                  <a:sym typeface="Tahoma Bold"/>
                </a:rPr>
                <a:t>des outils de communication plus élaborés</a:t>
              </a:r>
              <a:r>
                <a:rPr lang="en-US" sz="1602">
                  <a:solidFill>
                    <a:srgbClr val="0168B3"/>
                  </a:solidFill>
                  <a:latin typeface="Tahoma"/>
                  <a:ea typeface="Tahoma"/>
                  <a:cs typeface="Tahoma"/>
                  <a:sym typeface="Tahoma"/>
                </a:rPr>
                <a:t>.</a:t>
              </a:r>
            </a:p>
          </p:txBody>
        </p:sp>
      </p:gr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EB8FA07240F294CBC17A04605CBD404" ma:contentTypeVersion="14" ma:contentTypeDescription="Crée un document." ma:contentTypeScope="" ma:versionID="fea47593b607f3db04722842d4d77011">
  <xsd:schema xmlns:xsd="http://www.w3.org/2001/XMLSchema" xmlns:xs="http://www.w3.org/2001/XMLSchema" xmlns:p="http://schemas.microsoft.com/office/2006/metadata/properties" xmlns:ns2="06e2f7bb-c9b2-4e0e-a86d-0f19da7e4936" xmlns:ns3="9b373ee6-7c28-4043-ad0b-3e3378acf4cf" targetNamespace="http://schemas.microsoft.com/office/2006/metadata/properties" ma:root="true" ma:fieldsID="3767811572e0e2ce69cf972a2031a5ca" ns2:_="" ns3:_="">
    <xsd:import namespace="06e2f7bb-c9b2-4e0e-a86d-0f19da7e4936"/>
    <xsd:import namespace="9b373ee6-7c28-4043-ad0b-3e3378acf4c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OCR"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e2f7bb-c9b2-4e0e-a86d-0f19da7e4936"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0b2f8796-86f1-410a-a0f8-a44cff0d1550}" ma:internalName="TaxCatchAll" ma:showField="CatchAllData" ma:web="06e2f7bb-c9b2-4e0e-a86d-0f19da7e493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373ee6-7c28-4043-ad0b-3e3378acf4c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d8b40812-e03f-4107-9333-f49d2ff58344"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b373ee6-7c28-4043-ad0b-3e3378acf4cf">
      <Terms xmlns="http://schemas.microsoft.com/office/infopath/2007/PartnerControls"/>
    </lcf76f155ced4ddcb4097134ff3c332f>
    <TaxCatchAll xmlns="06e2f7bb-c9b2-4e0e-a86d-0f19da7e4936" xsi:nil="true"/>
    <_dlc_DocId xmlns="06e2f7bb-c9b2-4e0e-a86d-0f19da7e4936">YFD3JESRWWD5-620435128-867039</_dlc_DocId>
    <_dlc_DocIdUrl xmlns="06e2f7bb-c9b2-4e0e-a86d-0f19da7e4936">
      <Url>https://idpegasesas.sharepoint.com/sites/ComnCoEvents/_layouts/15/DocIdRedir.aspx?ID=YFD3JESRWWD5-620435128-867039</Url>
      <Description>YFD3JESRWWD5-620435128-867039</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1376671-A50B-4F6C-99DC-C1B27C3F78E7}"/>
</file>

<file path=customXml/itemProps2.xml><?xml version="1.0" encoding="utf-8"?>
<ds:datastoreItem xmlns:ds="http://schemas.openxmlformats.org/officeDocument/2006/customXml" ds:itemID="{928B9203-2D56-46B5-A268-E7AEE9F755E0}"/>
</file>

<file path=customXml/itemProps3.xml><?xml version="1.0" encoding="utf-8"?>
<ds:datastoreItem xmlns:ds="http://schemas.openxmlformats.org/officeDocument/2006/customXml" ds:itemID="{68285325-333C-4401-B365-D4C79FD31407}"/>
</file>

<file path=customXml/itemProps4.xml><?xml version="1.0" encoding="utf-8"?>
<ds:datastoreItem xmlns:ds="http://schemas.openxmlformats.org/officeDocument/2006/customXml" ds:itemID="{764F2CF6-FFB7-424A-8AB5-A150371ED4F0}"/>
</file>

<file path=docProps/app.xml><?xml version="1.0" encoding="utf-8"?>
<Properties xmlns="http://schemas.openxmlformats.org/officeDocument/2006/extended-properties" xmlns:vt="http://schemas.openxmlformats.org/officeDocument/2006/docPropsVTypes">
  <TotalTime>42</TotalTime>
  <Words>798</Words>
  <Application>Microsoft Office PowerPoint</Application>
  <PresentationFormat>Personnalisé</PresentationFormat>
  <Paragraphs>91</Paragraphs>
  <Slides>11</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11</vt:i4>
      </vt:variant>
    </vt:vector>
  </HeadingPairs>
  <TitlesOfParts>
    <vt:vector size="17" baseType="lpstr">
      <vt:lpstr>Playfair Display Bold</vt:lpstr>
      <vt:lpstr>Tahoma</vt:lpstr>
      <vt:lpstr>Tahoma Bold</vt:lpstr>
      <vt:lpstr>Calibri</vt:lpstr>
      <vt:lpstr>Arial</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CNRC 2025 MC + ML v.1.pptx</dc:title>
  <dc:creator>AIGLE-LEMONNIER Melody</dc:creator>
  <cp:lastModifiedBy>AIGLE-LEMONNIER Melody</cp:lastModifiedBy>
  <cp:revision>7</cp:revision>
  <dcterms:created xsi:type="dcterms:W3CDTF">2006-08-16T00:00:00Z</dcterms:created>
  <dcterms:modified xsi:type="dcterms:W3CDTF">2025-09-23T10:49:22Z</dcterms:modified>
  <dc:identifier>DAGtyOaXY8Q</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0x0101007EB8FA07240F294CBC17A04605CBD404</vt:lpwstr>
  </property>
  <property fmtid="{D5CDD505-2E9C-101B-9397-08002B2CF9AE}" pid="3" name="_dlc_DocIdItemGuid">
    <vt:lpwstr>014e949e-e72e-4e30-b3b0-aa4ab20d787d</vt:lpwstr>
  </property>
  <property fmtid="{D5CDD505-2E9C-101B-9397-08002B2CF9AE}" pid="4" name="MediaServiceImageTags">
    <vt:lpwstr/>
  </property>
</Properties>
</file>